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6" r:id="rId5"/>
    <p:sldId id="332" r:id="rId6"/>
    <p:sldId id="333" r:id="rId7"/>
    <p:sldId id="350" r:id="rId8"/>
    <p:sldId id="366" r:id="rId9"/>
    <p:sldId id="367" r:id="rId10"/>
    <p:sldId id="368" r:id="rId11"/>
    <p:sldId id="259" r:id="rId12"/>
    <p:sldId id="363" r:id="rId13"/>
    <p:sldId id="361" r:id="rId14"/>
    <p:sldId id="358" r:id="rId15"/>
    <p:sldId id="362" r:id="rId16"/>
    <p:sldId id="365" r:id="rId17"/>
    <p:sldId id="340" r:id="rId18"/>
    <p:sldId id="355" r:id="rId19"/>
    <p:sldId id="353" r:id="rId20"/>
    <p:sldId id="354" r:id="rId21"/>
    <p:sldId id="337" r:id="rId22"/>
    <p:sldId id="347" r:id="rId23"/>
    <p:sldId id="348" r:id="rId24"/>
    <p:sldId id="329" r:id="rId25"/>
    <p:sldId id="349" r:id="rId26"/>
    <p:sldId id="261" r:id="rId27"/>
  </p:sldIdLst>
  <p:sldSz cx="9906000" cy="6858000" type="A4"/>
  <p:notesSz cx="6797675" cy="9926638"/>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00"/>
    <a:srgbClr val="006600"/>
    <a:srgbClr val="663300"/>
    <a:srgbClr val="CC9900"/>
    <a:srgbClr val="FFFFCC"/>
    <a:srgbClr val="FFFFFF"/>
    <a:srgbClr val="008000"/>
    <a:srgbClr val="C0C0C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60" autoAdjust="0"/>
    <p:restoredTop sz="94660"/>
  </p:normalViewPr>
  <p:slideViewPr>
    <p:cSldViewPr snapToGrid="0">
      <p:cViewPr varScale="1">
        <p:scale>
          <a:sx n="161" d="100"/>
          <a:sy n="161" d="100"/>
        </p:scale>
        <p:origin x="1220" y="100"/>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5659" cy="498056"/>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6750D92E-268D-42B3-BCE1-6613E97626F6}" type="datetimeFigureOut">
              <a:rPr lang="zh-HK" altLang="en-US" smtClean="0"/>
              <a:t>31/10/2024</a:t>
            </a:fld>
            <a:endParaRPr lang="zh-HK" altLang="en-US"/>
          </a:p>
        </p:txBody>
      </p:sp>
      <p:sp>
        <p:nvSpPr>
          <p:cNvPr id="4" name="投影片影像版面配置區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2" y="9428584"/>
            <a:ext cx="2945659" cy="498055"/>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5" y="9428584"/>
            <a:ext cx="2945659" cy="498055"/>
          </a:xfrm>
          <a:prstGeom prst="rect">
            <a:avLst/>
          </a:prstGeom>
        </p:spPr>
        <p:txBody>
          <a:bodyPr vert="horz" lIns="91440" tIns="45720" rIns="91440" bIns="45720" rtlCol="0" anchor="b"/>
          <a:lstStyle>
            <a:lvl1pPr algn="r">
              <a:defRPr sz="1200"/>
            </a:lvl1pPr>
          </a:lstStyle>
          <a:p>
            <a:fld id="{278E1575-16D1-4810-A70C-AB91BC866104}" type="slidenum">
              <a:rPr lang="zh-HK" altLang="en-US" smtClean="0"/>
              <a:t>‹#›</a:t>
            </a:fld>
            <a:endParaRPr lang="zh-HK" altLang="en-US"/>
          </a:p>
        </p:txBody>
      </p:sp>
    </p:spTree>
    <p:extLst>
      <p:ext uri="{BB962C8B-B14F-4D97-AF65-F5344CB8AC3E}">
        <p14:creationId xmlns:p14="http://schemas.microsoft.com/office/powerpoint/2010/main" val="341942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278E1575-16D1-4810-A70C-AB91BC866104}" type="slidenum">
              <a:rPr lang="zh-HK" altLang="en-US" smtClean="0"/>
              <a:t>13</a:t>
            </a:fld>
            <a:endParaRPr lang="zh-HK" altLang="en-US"/>
          </a:p>
        </p:txBody>
      </p:sp>
    </p:spTree>
    <p:extLst>
      <p:ext uri="{BB962C8B-B14F-4D97-AF65-F5344CB8AC3E}">
        <p14:creationId xmlns:p14="http://schemas.microsoft.com/office/powerpoint/2010/main" val="211018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645240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11727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429236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372632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153664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256789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2329" y="2505075"/>
            <a:ext cx="4190702"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14913" y="2505075"/>
            <a:ext cx="4211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294702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425511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214652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376040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9B8F8FE2-87A2-47F4-A54B-F928282A334E}" type="datetimeFigureOut">
              <a:rPr lang="zh-HK" altLang="en-US" smtClean="0"/>
              <a:t>31/10/2024</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400014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F8FE2-87A2-47F4-A54B-F928282A334E}" type="datetimeFigureOut">
              <a:rPr lang="zh-HK" altLang="en-US" smtClean="0"/>
              <a:t>31/10/2024</a:t>
            </a:fld>
            <a:endParaRPr lang="zh-HK"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C7B45-B800-4348-BE19-8B7B92727996}" type="slidenum">
              <a:rPr lang="zh-HK" altLang="en-US" smtClean="0"/>
              <a:t>‹#›</a:t>
            </a:fld>
            <a:endParaRPr lang="zh-HK" altLang="en-US"/>
          </a:p>
        </p:txBody>
      </p:sp>
    </p:spTree>
    <p:extLst>
      <p:ext uri="{BB962C8B-B14F-4D97-AF65-F5344CB8AC3E}">
        <p14:creationId xmlns:p14="http://schemas.microsoft.com/office/powerpoint/2010/main" val="3410118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F2C2EEC1-1BD1-496E-821B-D5D5153EB9F8}"/>
              </a:ext>
            </a:extLst>
          </p:cNvPr>
          <p:cNvSpPr>
            <a:spLocks noGrp="1"/>
          </p:cNvSpPr>
          <p:nvPr>
            <p:ph type="title"/>
          </p:nvPr>
        </p:nvSpPr>
        <p:spPr>
          <a:xfrm>
            <a:off x="141021" y="403880"/>
            <a:ext cx="9623957" cy="2446252"/>
          </a:xfrm>
        </p:spPr>
        <p:txBody>
          <a:bodyPr>
            <a:normAutofit fontScale="90000"/>
          </a:bodyPr>
          <a:lstStyle/>
          <a:p>
            <a:pPr algn="ctr">
              <a:lnSpc>
                <a:spcPct val="100000"/>
              </a:lnSpc>
            </a:pPr>
            <a:r>
              <a:rPr lang="zh-TW" altLang="zh-HK" b="1" dirty="0">
                <a:solidFill>
                  <a:srgbClr val="3366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開發抗菌素電子交易紀錄系統平台簡報會</a:t>
            </a:r>
            <a:br>
              <a:rPr lang="zh-TW" altLang="zh-HK" b="1" dirty="0">
                <a:solidFill>
                  <a:srgbClr val="3366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en-US" altLang="zh-HK" sz="3800" b="1" dirty="0">
                <a:solidFill>
                  <a:srgbClr val="336600"/>
                </a:solidFill>
                <a:effectLst>
                  <a:outerShdw blurRad="38100" dist="38100" dir="2700000" algn="tl">
                    <a:srgbClr val="000000">
                      <a:alpha val="43137"/>
                    </a:srgbClr>
                  </a:outerShdw>
                </a:effectLst>
                <a:latin typeface="Bell MT" panose="02020503060305020303" pitchFamily="18" charset="0"/>
              </a:rPr>
              <a:t>Briefing Seminar on Development of the </a:t>
            </a:r>
            <a:r>
              <a:rPr lang="en-US" altLang="zh-HK" sz="3800" b="1" dirty="0" err="1">
                <a:solidFill>
                  <a:srgbClr val="336600"/>
                </a:solidFill>
                <a:effectLst>
                  <a:outerShdw blurRad="38100" dist="38100" dir="2700000" algn="tl">
                    <a:srgbClr val="000000">
                      <a:alpha val="43137"/>
                    </a:srgbClr>
                  </a:outerShdw>
                </a:effectLst>
                <a:latin typeface="Bell MT" panose="02020503060305020303" pitchFamily="18" charset="0"/>
              </a:rPr>
              <a:t>Computerised</a:t>
            </a:r>
            <a:r>
              <a:rPr lang="en-US" altLang="zh-HK" sz="3800" b="1" dirty="0">
                <a:solidFill>
                  <a:srgbClr val="336600"/>
                </a:solidFill>
                <a:effectLst>
                  <a:outerShdw blurRad="38100" dist="38100" dir="2700000" algn="tl">
                    <a:srgbClr val="000000">
                      <a:alpha val="43137"/>
                    </a:srgbClr>
                  </a:outerShdw>
                </a:effectLst>
                <a:latin typeface="Bell MT" panose="02020503060305020303" pitchFamily="18" charset="0"/>
              </a:rPr>
              <a:t> Transaction Record (CTR) </a:t>
            </a:r>
            <a:br>
              <a:rPr lang="en-US" altLang="zh-HK" sz="3800" b="1" dirty="0">
                <a:solidFill>
                  <a:srgbClr val="336600"/>
                </a:solidFill>
                <a:effectLst>
                  <a:outerShdw blurRad="38100" dist="38100" dir="2700000" algn="tl">
                    <a:srgbClr val="000000">
                      <a:alpha val="43137"/>
                    </a:srgbClr>
                  </a:outerShdw>
                </a:effectLst>
                <a:latin typeface="Bell MT" panose="02020503060305020303" pitchFamily="18" charset="0"/>
              </a:rPr>
            </a:br>
            <a:r>
              <a:rPr lang="en-US" altLang="zh-HK" sz="3800" b="1" dirty="0">
                <a:solidFill>
                  <a:srgbClr val="336600"/>
                </a:solidFill>
                <a:effectLst>
                  <a:outerShdw blurRad="38100" dist="38100" dir="2700000" algn="tl">
                    <a:srgbClr val="000000">
                      <a:alpha val="43137"/>
                    </a:srgbClr>
                  </a:outerShdw>
                </a:effectLst>
                <a:latin typeface="Bell MT" panose="02020503060305020303" pitchFamily="18" charset="0"/>
              </a:rPr>
              <a:t>System for Antimicrobials </a:t>
            </a:r>
            <a:endParaRPr lang="zh-HK" altLang="en-US" sz="3800" b="1" dirty="0">
              <a:solidFill>
                <a:srgbClr val="336600"/>
              </a:solidFill>
              <a:effectLst>
                <a:outerShdw blurRad="38100" dist="38100" dir="2700000" algn="tl">
                  <a:srgbClr val="000000">
                    <a:alpha val="43137"/>
                  </a:srgbClr>
                </a:outerShdw>
              </a:effectLst>
              <a:latin typeface="Bell MT" panose="02020503060305020303" pitchFamily="18" charset="0"/>
            </a:endParaRPr>
          </a:p>
        </p:txBody>
      </p:sp>
      <p:sp>
        <p:nvSpPr>
          <p:cNvPr id="7" name="內容版面配置區 6">
            <a:extLst>
              <a:ext uri="{FF2B5EF4-FFF2-40B4-BE49-F238E27FC236}">
                <a16:creationId xmlns:a16="http://schemas.microsoft.com/office/drawing/2014/main" id="{56F21A99-FB68-4633-8493-28BC1B533E46}"/>
              </a:ext>
            </a:extLst>
          </p:cNvPr>
          <p:cNvSpPr>
            <a:spLocks noGrp="1"/>
          </p:cNvSpPr>
          <p:nvPr>
            <p:ph idx="1"/>
          </p:nvPr>
        </p:nvSpPr>
        <p:spPr>
          <a:xfrm>
            <a:off x="630976" y="3338533"/>
            <a:ext cx="8543925" cy="2829126"/>
          </a:xfrm>
        </p:spPr>
        <p:txBody>
          <a:bodyPr>
            <a:normAutofit lnSpcReduction="10000"/>
          </a:bodyPr>
          <a:lstStyle/>
          <a:p>
            <a:pPr algn="ctr">
              <a:buNone/>
            </a:pPr>
            <a:r>
              <a:rPr lang="en-US" altLang="zh-TW" sz="2400" i="1" dirty="0">
                <a:latin typeface="Comic Sans MS" panose="030F0702030302020204" pitchFamily="66" charset="0"/>
              </a:rPr>
              <a:t>by</a:t>
            </a:r>
          </a:p>
          <a:p>
            <a:pPr algn="ctr">
              <a:buNone/>
            </a:pPr>
            <a:r>
              <a:rPr lang="zh-TW" altLang="zh-HK" sz="3200" b="1" dirty="0">
                <a:solidFill>
                  <a:srgbClr val="008000"/>
                </a:solidFill>
                <a:latin typeface="標楷體" panose="03000509000000000000" pitchFamily="65" charset="-120"/>
                <a:ea typeface="標楷體" panose="03000509000000000000" pitchFamily="65" charset="-120"/>
              </a:rPr>
              <a:t>衞生署藥物辦公室牌照及監察</a:t>
            </a:r>
            <a:r>
              <a:rPr lang="zh-HK" altLang="zh-HK" sz="3200" b="1" dirty="0">
                <a:solidFill>
                  <a:srgbClr val="008000"/>
                </a:solidFill>
                <a:latin typeface="標楷體" panose="03000509000000000000" pitchFamily="65" charset="-120"/>
                <a:ea typeface="標楷體" panose="03000509000000000000" pitchFamily="65" charset="-120"/>
              </a:rPr>
              <a:t>科</a:t>
            </a:r>
            <a:endParaRPr lang="zh-TW" altLang="zh-HK" sz="3200" b="1" dirty="0">
              <a:solidFill>
                <a:srgbClr val="008000"/>
              </a:solidFill>
              <a:latin typeface="標楷體" panose="03000509000000000000" pitchFamily="65" charset="-120"/>
              <a:ea typeface="標楷體" panose="03000509000000000000" pitchFamily="65" charset="-120"/>
            </a:endParaRPr>
          </a:p>
          <a:p>
            <a:pPr algn="ctr">
              <a:buNone/>
            </a:pPr>
            <a:r>
              <a:rPr lang="en-US" altLang="zh-TW" sz="3200" b="1" dirty="0">
                <a:solidFill>
                  <a:srgbClr val="008000"/>
                </a:solidFill>
                <a:latin typeface="Bell MT" panose="02020503060305020303" pitchFamily="18" charset="0"/>
              </a:rPr>
              <a:t>Department of Health</a:t>
            </a:r>
          </a:p>
          <a:p>
            <a:pPr algn="ctr">
              <a:buNone/>
            </a:pPr>
            <a:r>
              <a:rPr lang="en-US" altLang="zh-TW" sz="3200" b="1" dirty="0">
                <a:solidFill>
                  <a:srgbClr val="008000"/>
                </a:solidFill>
                <a:latin typeface="Bell MT" panose="02020503060305020303" pitchFamily="18" charset="0"/>
              </a:rPr>
              <a:t>Drug Office, L&amp;C Division</a:t>
            </a:r>
          </a:p>
          <a:p>
            <a:pPr algn="ctr">
              <a:buNone/>
            </a:pPr>
            <a:r>
              <a:rPr lang="en-US" altLang="zh-TW" b="1" dirty="0">
                <a:solidFill>
                  <a:srgbClr val="008000"/>
                </a:solidFill>
                <a:latin typeface="Bell MT" panose="02020503060305020303" pitchFamily="18" charset="0"/>
              </a:rPr>
              <a:t>( Mr. John M.T. LAU )</a:t>
            </a:r>
          </a:p>
          <a:p>
            <a:pPr algn="ctr">
              <a:buNone/>
            </a:pPr>
            <a:r>
              <a:rPr lang="en-US" altLang="zh-TW" sz="800" dirty="0">
                <a:solidFill>
                  <a:srgbClr val="008000"/>
                </a:solidFill>
                <a:latin typeface="Bell MT" panose="02020503060305020303" pitchFamily="18" charset="0"/>
              </a:rPr>
              <a:t>BPharm, Reg. Pharm, MBA (Health Services Management), BPharm(</a:t>
            </a:r>
            <a:r>
              <a:rPr lang="en-US" altLang="zh-TW" sz="800" dirty="0" err="1">
                <a:solidFill>
                  <a:srgbClr val="008000"/>
                </a:solidFill>
                <a:latin typeface="Bell MT" panose="02020503060305020303" pitchFamily="18" charset="0"/>
              </a:rPr>
              <a:t>ChinMed</a:t>
            </a:r>
            <a:r>
              <a:rPr lang="en-US" altLang="zh-TW" sz="800" dirty="0">
                <a:solidFill>
                  <a:srgbClr val="008000"/>
                </a:solidFill>
                <a:latin typeface="Bell MT" panose="02020503060305020303" pitchFamily="18" charset="0"/>
              </a:rPr>
              <a:t>)</a:t>
            </a:r>
            <a:endParaRPr lang="zh-HK" altLang="en-US" sz="800" dirty="0">
              <a:solidFill>
                <a:srgbClr val="008000"/>
              </a:solidFill>
              <a:latin typeface="Bell MT" panose="02020503060305020303" pitchFamily="18" charset="0"/>
            </a:endParaRPr>
          </a:p>
          <a:p>
            <a:pPr algn="ctr">
              <a:buNone/>
            </a:pPr>
            <a:endParaRPr lang="en-US" altLang="zh-TW" b="1" dirty="0">
              <a:solidFill>
                <a:srgbClr val="008000"/>
              </a:solidFill>
              <a:latin typeface="Bell MT" panose="02020503060305020303" pitchFamily="18" charset="0"/>
            </a:endParaRPr>
          </a:p>
        </p:txBody>
      </p:sp>
      <p:pic>
        <p:nvPicPr>
          <p:cNvPr id="4" name="Picture 7" descr="C:\Users\Administrator\Documents\b Drug Office, DH 藥物辦公室 (1 Sep 2011)2015a\DH\Logo_of_Department_of_Health,_Hong_Kong.svg.png">
            <a:extLst>
              <a:ext uri="{FF2B5EF4-FFF2-40B4-BE49-F238E27FC236}">
                <a16:creationId xmlns:a16="http://schemas.microsoft.com/office/drawing/2014/main" id="{BE3CF170-EC65-489B-90FF-4C268DA0E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57" y="5284976"/>
            <a:ext cx="10731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接點 2">
            <a:extLst>
              <a:ext uri="{FF2B5EF4-FFF2-40B4-BE49-F238E27FC236}">
                <a16:creationId xmlns:a16="http://schemas.microsoft.com/office/drawing/2014/main" id="{C1FE76B4-E48C-4D40-B2FB-39DD4CDD002B}"/>
              </a:ext>
            </a:extLst>
          </p:cNvPr>
          <p:cNvCxnSpPr/>
          <p:nvPr/>
        </p:nvCxnSpPr>
        <p:spPr>
          <a:xfrm>
            <a:off x="215497" y="2753755"/>
            <a:ext cx="9475004" cy="37238"/>
          </a:xfrm>
          <a:prstGeom prst="line">
            <a:avLst/>
          </a:prstGeom>
          <a:ln>
            <a:solidFill>
              <a:srgbClr val="3366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99107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3743A4-ECF8-42A6-8DD1-47B0E1082114}"/>
              </a:ext>
            </a:extLst>
          </p:cNvPr>
          <p:cNvSpPr>
            <a:spLocks noGrp="1"/>
          </p:cNvSpPr>
          <p:nvPr>
            <p:ph type="title"/>
          </p:nvPr>
        </p:nvSpPr>
        <p:spPr/>
        <p:txBody>
          <a:bodyPr/>
          <a:lstStyle/>
          <a:p>
            <a:endParaRPr lang="zh-HK" altLang="en-US"/>
          </a:p>
        </p:txBody>
      </p:sp>
      <p:pic>
        <p:nvPicPr>
          <p:cNvPr id="5" name="內容版面配置區 4">
            <a:extLst>
              <a:ext uri="{FF2B5EF4-FFF2-40B4-BE49-F238E27FC236}">
                <a16:creationId xmlns:a16="http://schemas.microsoft.com/office/drawing/2014/main" id="{B46D0C0E-2D0B-450A-8579-C239D70B5B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1301"/>
          <a:stretch/>
        </p:blipFill>
        <p:spPr>
          <a:xfrm rot="5400000">
            <a:off x="1607803" y="346155"/>
            <a:ext cx="6807247" cy="6114937"/>
          </a:xfrm>
        </p:spPr>
      </p:pic>
      <p:sp>
        <p:nvSpPr>
          <p:cNvPr id="6" name="矩形: 圓角 5">
            <a:extLst>
              <a:ext uri="{FF2B5EF4-FFF2-40B4-BE49-F238E27FC236}">
                <a16:creationId xmlns:a16="http://schemas.microsoft.com/office/drawing/2014/main" id="{8B8B11B5-DAF0-4FD5-B06F-43BE6CD2425D}"/>
              </a:ext>
            </a:extLst>
          </p:cNvPr>
          <p:cNvSpPr/>
          <p:nvPr/>
        </p:nvSpPr>
        <p:spPr>
          <a:xfrm>
            <a:off x="3156955" y="1529325"/>
            <a:ext cx="1506071" cy="161365"/>
          </a:xfrm>
          <a:prstGeom prst="roundRect">
            <a:avLst/>
          </a:prstGeom>
          <a:solidFill>
            <a:srgbClr val="C0C0C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矩形: 圓角 6">
            <a:extLst>
              <a:ext uri="{FF2B5EF4-FFF2-40B4-BE49-F238E27FC236}">
                <a16:creationId xmlns:a16="http://schemas.microsoft.com/office/drawing/2014/main" id="{970C22BD-9411-4B7F-B22B-74D083166D23}"/>
              </a:ext>
            </a:extLst>
          </p:cNvPr>
          <p:cNvSpPr/>
          <p:nvPr/>
        </p:nvSpPr>
        <p:spPr>
          <a:xfrm>
            <a:off x="3967916" y="1775013"/>
            <a:ext cx="1506071" cy="161365"/>
          </a:xfrm>
          <a:prstGeom prst="roundRect">
            <a:avLst/>
          </a:prstGeom>
          <a:solidFill>
            <a:srgbClr val="C0C0C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13468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D471CB-5A5C-436A-AE4D-358417A70449}"/>
              </a:ext>
            </a:extLst>
          </p:cNvPr>
          <p:cNvSpPr>
            <a:spLocks noGrp="1"/>
          </p:cNvSpPr>
          <p:nvPr>
            <p:ph type="title"/>
          </p:nvPr>
        </p:nvSpPr>
        <p:spPr/>
        <p:txBody>
          <a:bodyPr/>
          <a:lstStyle/>
          <a:p>
            <a:endParaRPr lang="zh-HK" altLang="en-US"/>
          </a:p>
        </p:txBody>
      </p:sp>
      <p:pic>
        <p:nvPicPr>
          <p:cNvPr id="5" name="內容版面配置區 4">
            <a:extLst>
              <a:ext uri="{FF2B5EF4-FFF2-40B4-BE49-F238E27FC236}">
                <a16:creationId xmlns:a16="http://schemas.microsoft.com/office/drawing/2014/main" id="{7E06E5F7-2D51-4F67-BE53-EBA667A5AA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9082"/>
          <a:stretch/>
        </p:blipFill>
        <p:spPr>
          <a:xfrm rot="5400000">
            <a:off x="1776551" y="476417"/>
            <a:ext cx="6738978" cy="5887654"/>
          </a:xfrm>
        </p:spPr>
      </p:pic>
      <p:sp>
        <p:nvSpPr>
          <p:cNvPr id="6" name="矩形: 圓角 5">
            <a:extLst>
              <a:ext uri="{FF2B5EF4-FFF2-40B4-BE49-F238E27FC236}">
                <a16:creationId xmlns:a16="http://schemas.microsoft.com/office/drawing/2014/main" id="{49F69D61-3D6E-4FAD-AC2A-8C86822DDA19}"/>
              </a:ext>
            </a:extLst>
          </p:cNvPr>
          <p:cNvSpPr/>
          <p:nvPr/>
        </p:nvSpPr>
        <p:spPr>
          <a:xfrm>
            <a:off x="3872752" y="1690690"/>
            <a:ext cx="1506071" cy="161365"/>
          </a:xfrm>
          <a:prstGeom prst="roundRect">
            <a:avLst/>
          </a:prstGeom>
          <a:solidFill>
            <a:srgbClr val="C0C0C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矩形: 圓角 6">
            <a:extLst>
              <a:ext uri="{FF2B5EF4-FFF2-40B4-BE49-F238E27FC236}">
                <a16:creationId xmlns:a16="http://schemas.microsoft.com/office/drawing/2014/main" id="{7475A2D8-8A6C-4166-9318-C88908247050}"/>
              </a:ext>
            </a:extLst>
          </p:cNvPr>
          <p:cNvSpPr/>
          <p:nvPr/>
        </p:nvSpPr>
        <p:spPr>
          <a:xfrm>
            <a:off x="3119716" y="1311605"/>
            <a:ext cx="753036" cy="209445"/>
          </a:xfrm>
          <a:prstGeom prst="roundRect">
            <a:avLst/>
          </a:prstGeom>
          <a:solidFill>
            <a:srgbClr val="C0C0C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40545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D7B29C-4261-4166-9C40-EA157E5B873E}"/>
              </a:ext>
            </a:extLst>
          </p:cNvPr>
          <p:cNvSpPr>
            <a:spLocks noGrp="1"/>
          </p:cNvSpPr>
          <p:nvPr>
            <p:ph type="title"/>
          </p:nvPr>
        </p:nvSpPr>
        <p:spPr/>
        <p:txBody>
          <a:bodyPr/>
          <a:lstStyle/>
          <a:p>
            <a:endParaRPr lang="zh-HK" altLang="en-US"/>
          </a:p>
        </p:txBody>
      </p:sp>
      <p:pic>
        <p:nvPicPr>
          <p:cNvPr id="5" name="內容版面配置區 4">
            <a:extLst>
              <a:ext uri="{FF2B5EF4-FFF2-40B4-BE49-F238E27FC236}">
                <a16:creationId xmlns:a16="http://schemas.microsoft.com/office/drawing/2014/main" id="{A5B044DF-73C7-4BFB-B390-A7A95987AF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8291"/>
          <a:stretch/>
        </p:blipFill>
        <p:spPr>
          <a:xfrm rot="5400000">
            <a:off x="1674161" y="76025"/>
            <a:ext cx="6802139" cy="6705950"/>
          </a:xfrm>
        </p:spPr>
      </p:pic>
      <p:sp>
        <p:nvSpPr>
          <p:cNvPr id="8" name="矩形: 圓角 7">
            <a:extLst>
              <a:ext uri="{FF2B5EF4-FFF2-40B4-BE49-F238E27FC236}">
                <a16:creationId xmlns:a16="http://schemas.microsoft.com/office/drawing/2014/main" id="{D368CF70-1392-4F83-A270-F7A2FFE6E397}"/>
              </a:ext>
            </a:extLst>
          </p:cNvPr>
          <p:cNvSpPr/>
          <p:nvPr/>
        </p:nvSpPr>
        <p:spPr>
          <a:xfrm>
            <a:off x="3016279" y="1529325"/>
            <a:ext cx="1246096" cy="161365"/>
          </a:xfrm>
          <a:prstGeom prst="roundRect">
            <a:avLst/>
          </a:prstGeom>
          <a:solidFill>
            <a:srgbClr val="C0C0C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圓角 8">
            <a:extLst>
              <a:ext uri="{FF2B5EF4-FFF2-40B4-BE49-F238E27FC236}">
                <a16:creationId xmlns:a16="http://schemas.microsoft.com/office/drawing/2014/main" id="{731AF949-DE94-4F68-B53F-09D7EC52641F}"/>
              </a:ext>
            </a:extLst>
          </p:cNvPr>
          <p:cNvSpPr/>
          <p:nvPr/>
        </p:nvSpPr>
        <p:spPr>
          <a:xfrm>
            <a:off x="5643627" y="1529325"/>
            <a:ext cx="1506071" cy="161365"/>
          </a:xfrm>
          <a:prstGeom prst="roundRect">
            <a:avLst/>
          </a:prstGeom>
          <a:solidFill>
            <a:srgbClr val="C0C0C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圓角 9">
            <a:extLst>
              <a:ext uri="{FF2B5EF4-FFF2-40B4-BE49-F238E27FC236}">
                <a16:creationId xmlns:a16="http://schemas.microsoft.com/office/drawing/2014/main" id="{DBFA8C5D-6D92-4A06-9591-7F303299DAAD}"/>
              </a:ext>
            </a:extLst>
          </p:cNvPr>
          <p:cNvSpPr/>
          <p:nvPr/>
        </p:nvSpPr>
        <p:spPr>
          <a:xfrm>
            <a:off x="3446929" y="1947204"/>
            <a:ext cx="1506071" cy="161365"/>
          </a:xfrm>
          <a:prstGeom prst="roundRect">
            <a:avLst/>
          </a:prstGeom>
          <a:solidFill>
            <a:srgbClr val="C0C0C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667322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461FC-9CF4-E5BE-12A1-D0E62C1962BA}"/>
              </a:ext>
            </a:extLst>
          </p:cNvPr>
          <p:cNvPicPr>
            <a:picLocks noChangeAspect="1"/>
          </p:cNvPicPr>
          <p:nvPr/>
        </p:nvPicPr>
        <p:blipFill>
          <a:blip r:embed="rId3"/>
          <a:stretch>
            <a:fillRect/>
          </a:stretch>
        </p:blipFill>
        <p:spPr>
          <a:xfrm>
            <a:off x="0" y="648678"/>
            <a:ext cx="9906000" cy="5560643"/>
          </a:xfrm>
          <a:prstGeom prst="rect">
            <a:avLst/>
          </a:prstGeom>
        </p:spPr>
      </p:pic>
    </p:spTree>
    <p:extLst>
      <p:ext uri="{BB962C8B-B14F-4D97-AF65-F5344CB8AC3E}">
        <p14:creationId xmlns:p14="http://schemas.microsoft.com/office/powerpoint/2010/main" val="232926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6972" y="217655"/>
            <a:ext cx="8153400" cy="990600"/>
          </a:xfrm>
        </p:spPr>
        <p:txBody>
          <a:bodyPr>
            <a:normAutofit/>
          </a:bodyPr>
          <a:lstStyle/>
          <a:p>
            <a:pPr algn="ctr"/>
            <a:r>
              <a:rPr lang="zh-HK" altLang="en-US" sz="3600" b="1" u="sng" spc="300" dirty="0">
                <a:solidFill>
                  <a:srgbClr val="6633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簡報摘要 </a:t>
            </a:r>
            <a:r>
              <a:rPr lang="en-US" altLang="zh-HK" sz="3200" b="1" u="sng" spc="300" dirty="0">
                <a:solidFill>
                  <a:srgbClr val="6633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Briefing Contents</a:t>
            </a:r>
            <a:endParaRPr lang="zh-HK" altLang="en-US" sz="3200" b="1" u="sng" dirty="0">
              <a:solidFill>
                <a:srgbClr val="6633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4" name="內容版面配置區 2"/>
          <p:cNvSpPr txBox="1">
            <a:spLocks/>
          </p:cNvSpPr>
          <p:nvPr/>
        </p:nvSpPr>
        <p:spPr>
          <a:xfrm>
            <a:off x="878516" y="1123756"/>
            <a:ext cx="8857145" cy="5415158"/>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u"/>
            </a:pPr>
            <a:r>
              <a:rPr lang="zh-TW" altLang="en-US"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有關抗菌素耐藥性 </a:t>
            </a:r>
            <a:br>
              <a:rPr lang="en-US" altLang="zh-TW"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HK" sz="20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About Antimicrobial Resistance</a:t>
            </a:r>
            <a:endParaRPr lang="en-US" altLang="zh-HK"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u"/>
            </a:pPr>
            <a:r>
              <a:rPr lang="zh-HK" altLang="en-US"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抗菌素耐藥性</a:t>
            </a:r>
            <a:r>
              <a:rPr lang="zh-HK" altLang="en-US"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策略及行動計劃 </a:t>
            </a:r>
            <a:br>
              <a:rPr lang="en-US" altLang="zh-HK"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HK" sz="20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Hong Kong Strategy and Action Plan on Antimicrobial Resistance</a:t>
            </a:r>
            <a:endParaRPr lang="en-US" altLang="zh-HK"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u"/>
            </a:pPr>
            <a:r>
              <a:rPr lang="zh-TW" altLang="en-US"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持牌藥商須保存的記錄</a:t>
            </a:r>
            <a:br>
              <a:rPr lang="en-US" altLang="zh-TW"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HK" sz="20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Records kept by Licensed Traders </a:t>
            </a:r>
            <a:endParaRPr lang="en-US" altLang="zh-HK"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u"/>
            </a:pPr>
            <a:r>
              <a:rPr lang="zh-TW" altLang="zh-HK"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開發抗菌素電子交易紀錄系統平台</a:t>
            </a:r>
            <a:br>
              <a:rPr lang="en-US" altLang="zh-TW"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br>
            <a:r>
              <a:rPr lang="en-HK" altLang="zh-HK" sz="20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Development of Computerised Transaction Record (CTR) System</a:t>
            </a:r>
            <a:endParaRPr lang="en-US" altLang="zh-HK"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u"/>
            </a:pPr>
            <a:r>
              <a:rPr lang="zh-TW" altLang="zh-HK"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抗菌素電子交易紀錄系統平台</a:t>
            </a:r>
            <a:r>
              <a:rPr lang="en-US" altLang="zh-TW"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[LSCM]</a:t>
            </a:r>
            <a:br>
              <a:rPr lang="en-US" altLang="zh-TW"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HK" altLang="zh-HK" sz="20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Computerised Transaction Record (CTR) System for Antimicrobials [</a:t>
            </a:r>
            <a:r>
              <a:rPr lang="en-US" altLang="zh-HK" sz="20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LSCM]</a:t>
            </a:r>
          </a:p>
          <a:p>
            <a:pPr>
              <a:buFont typeface="Wingdings" panose="05000000000000000000" pitchFamily="2" charset="2"/>
              <a:buChar char="u"/>
            </a:pPr>
            <a:r>
              <a:rPr lang="zh-TW" altLang="en-US" sz="2800" dirty="0">
                <a:solidFill>
                  <a:srgbClr val="66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與業界的溝通</a:t>
            </a:r>
            <a:br>
              <a:rPr lang="en-US" altLang="zh-TW"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HK" sz="20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Communications with Traders</a:t>
            </a:r>
          </a:p>
          <a:p>
            <a:pPr>
              <a:buFont typeface="Wingdings" panose="05000000000000000000" pitchFamily="2" charset="2"/>
              <a:buChar char="u"/>
            </a:pPr>
            <a:endParaRPr lang="en-US" altLang="zh-HK"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u"/>
            </a:pPr>
            <a:endParaRPr lang="zh-HK" altLang="en-US" sz="2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normAutofit/>
          </a:bodyPr>
          <a:lstStyle/>
          <a:p>
            <a:fld id="{6EC2343C-AD2B-437C-9E22-6B389D69A42E}" type="slidenum">
              <a:rPr lang="zh-HK" altLang="en-US" smtClean="0">
                <a:latin typeface="Times New Roman" panose="02020603050405020304" pitchFamily="18" charset="0"/>
                <a:ea typeface="新細明體" panose="02020500000000000000" pitchFamily="18" charset="-120"/>
                <a:cs typeface="Times New Roman" panose="02020603050405020304" pitchFamily="18" charset="0"/>
              </a:rPr>
              <a:t>14</a:t>
            </a:fld>
            <a:endParaRPr lang="zh-HK" altLang="en-US">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596265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DADF2D-9C4F-466B-9D32-4950CA8CD5BC}"/>
              </a:ext>
            </a:extLst>
          </p:cNvPr>
          <p:cNvSpPr>
            <a:spLocks noGrp="1"/>
          </p:cNvSpPr>
          <p:nvPr>
            <p:ph type="title"/>
          </p:nvPr>
        </p:nvSpPr>
        <p:spPr>
          <a:xfrm>
            <a:off x="378545" y="0"/>
            <a:ext cx="9070698" cy="917516"/>
          </a:xfrm>
        </p:spPr>
        <p:txBody>
          <a:bodyPr>
            <a:noAutofit/>
          </a:bodyPr>
          <a:lstStyle/>
          <a:p>
            <a:r>
              <a:rPr lang="zh-TW" altLang="en-US" sz="36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有關抗菌素耐藥性</a:t>
            </a:r>
            <a:r>
              <a:rPr lang="en-US" altLang="zh-HK" sz="32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About Antimicrobial Resistance </a:t>
            </a:r>
            <a:endParaRPr lang="zh-HK" altLang="en-US" sz="36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C398284D-C9B9-4ABD-8F18-FFE6DC3F15E5}"/>
              </a:ext>
            </a:extLst>
          </p:cNvPr>
          <p:cNvSpPr>
            <a:spLocks noGrp="1"/>
          </p:cNvSpPr>
          <p:nvPr>
            <p:ph idx="1"/>
          </p:nvPr>
        </p:nvSpPr>
        <p:spPr>
          <a:xfrm>
            <a:off x="259488" y="839526"/>
            <a:ext cx="9387024" cy="5949583"/>
          </a:xfrm>
        </p:spPr>
        <p:txBody>
          <a:bodyPr>
            <a:normAutofit/>
          </a:bodyPr>
          <a:lstStyle/>
          <a:p>
            <a:pPr marL="0" lvl="0" indent="0" algn="ctr">
              <a:buNone/>
            </a:pPr>
            <a:r>
              <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抗菌素耐藥性威脅全世界</a:t>
            </a:r>
            <a:br>
              <a:rPr lang="en-US" altLang="zh-TW"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Antimicrobial Resistance (AMR) poses a Global Health Threat</a:t>
            </a:r>
            <a:endParaRPr lang="en-US" altLang="zh-TW" sz="24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Ø"/>
            </a:pPr>
            <a:r>
              <a:rPr lang="zh-TW" altLang="zh-HK" sz="26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抗菌素耐藥性是指細菌演變成能抵抗原本有效的藥物。感染耐藥性細菌的病人的患病時間會因而延長，甚至會增加死亡風險，而濫用和過度使用抗生素是導致產生耐藥性細菌的主要因素。</a:t>
            </a:r>
            <a:br>
              <a:rPr lang="en-US" altLang="zh-TW" sz="26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Antimicrobial Resistance (AMR) arises when microorganisms evolve and become resistant to previously effective antimicrobials.  When patients are infected with drug-resistant microorganism, their illness may be prolonged, and may even increase the risk of death. The misuse and overuse of antibiotics (antimicrobials) are the major factors leading to the development of drug-resistant microorganisms</a:t>
            </a:r>
            <a:r>
              <a:rPr lang="en-US" altLang="zh-HK" sz="24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Ø"/>
            </a:pPr>
            <a:r>
              <a:rPr lang="zh-TW" altLang="zh-HK" sz="26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根據世界衞生組織（世衞）的資料，抗菌素耐藥性已被列為</a:t>
            </a:r>
            <a:br>
              <a:rPr lang="en-US" altLang="zh-TW" sz="26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zh-TW" altLang="zh-HK" sz="26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人類面臨的十大全球公共衞生威脅之一。</a:t>
            </a:r>
            <a:br>
              <a:rPr lang="en-US" altLang="zh-TW" sz="26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0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The World Health Organization (WHO) declared AMR as one of the top ten global public health threats facing humanity</a:t>
            </a:r>
            <a:endParaRPr lang="en-US" altLang="zh-TW" sz="24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sz="24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zh-HK" sz="24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HK" altLang="en-US" sz="24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9809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25B192-2BCD-4DC7-A9BB-884B4D025901}"/>
              </a:ext>
            </a:extLst>
          </p:cNvPr>
          <p:cNvSpPr>
            <a:spLocks noGrp="1"/>
          </p:cNvSpPr>
          <p:nvPr>
            <p:ph type="title"/>
          </p:nvPr>
        </p:nvSpPr>
        <p:spPr>
          <a:xfrm>
            <a:off x="726551" y="31032"/>
            <a:ext cx="8543925" cy="1325563"/>
          </a:xfrm>
        </p:spPr>
        <p:txBody>
          <a:bodyPr>
            <a:normAutofit/>
          </a:bodyPr>
          <a:lstStyle/>
          <a:p>
            <a:r>
              <a:rPr lang="zh-TW" altLang="zh-HK" sz="36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世衞提倡採納「一體化健康」的方針</a:t>
            </a:r>
            <a:b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WHO advocates the adoption of a "One Health" approach</a:t>
            </a:r>
            <a:endParaRPr lang="zh-HK" altLang="en-US" sz="36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277739B4-53D6-48CD-A8A5-811EE99824C0}"/>
              </a:ext>
            </a:extLst>
          </p:cNvPr>
          <p:cNvSpPr>
            <a:spLocks noGrp="1"/>
          </p:cNvSpPr>
          <p:nvPr>
            <p:ph idx="1"/>
          </p:nvPr>
        </p:nvSpPr>
        <p:spPr>
          <a:xfrm>
            <a:off x="635524" y="1167752"/>
            <a:ext cx="8342974" cy="5659216"/>
          </a:xfrm>
        </p:spPr>
        <p:txBody>
          <a:bodyPr>
            <a:normAutofit fontScale="85000" lnSpcReduction="10000"/>
          </a:bodyPr>
          <a:lstStyle/>
          <a:p>
            <a:pPr>
              <a:lnSpc>
                <a:spcPct val="110000"/>
              </a:lnSpc>
              <a:buFont typeface="Wingdings" panose="05000000000000000000" pitchFamily="2" charset="2"/>
              <a:buChar char="Ø"/>
            </a:pPr>
            <a:r>
              <a:rPr lang="zh-TW" altLang="zh-HK" sz="31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世衞提倡採納「一體化健康」的方針，這需要各公共衞生、動物和生態健康領域的持份者群策群力（包括藥劑業界及持份者），緊密合作，以推動全球行動來應對抗菌素耐藥問題</a:t>
            </a:r>
            <a:r>
              <a:rPr lang="zh-TW" altLang="zh-HK"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br>
              <a:rPr lang="en-US" altLang="zh-TW"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4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WHO advocates for the adoption of a "One Health" approach with intersectoral collaboration between public health, animal and environment health sectors (including the pharmaceutical traders and stakeholders) to promote global action to address AMR</a:t>
            </a:r>
            <a:r>
              <a:rPr lang="en-US" altLang="zh-HK"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buFont typeface="Wingdings" panose="05000000000000000000" pitchFamily="2" charset="2"/>
              <a:buChar char="Ø"/>
            </a:pPr>
            <a:r>
              <a:rPr lang="zh-TW" altLang="zh-HK" sz="31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一般而言，「抗微生物藥物」（或抗菌素）包括抗細菌藥物、抗病毒藥物、抗真菌藥物和抗寄生蟲藥物，主要用於預防和治療人類、動物和植物感染</a:t>
            </a:r>
            <a:r>
              <a:rPr lang="zh-TW" altLang="zh-HK"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br>
              <a:rPr lang="en-US" altLang="zh-TW"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4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Generally speaking, "antimicrobial drugs" (or antimicrobials) include antibacterial drugs, antiviral drugs, antifungal drugs and antiparasitic drugs, mainly used for the prevention and treatment of human, animal and plant infections.</a:t>
            </a:r>
            <a:endParaRPr lang="zh-TW" altLang="zh-HK" sz="24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buFont typeface="Wingdings" panose="05000000000000000000" pitchFamily="2" charset="2"/>
              <a:buChar char="Ø"/>
            </a:pPr>
            <a:endParaRPr lang="zh-HK" altLang="en-US"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223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EF39EF-4064-4976-9754-28A53F03B61A}"/>
              </a:ext>
            </a:extLst>
          </p:cNvPr>
          <p:cNvSpPr>
            <a:spLocks noGrp="1"/>
          </p:cNvSpPr>
          <p:nvPr>
            <p:ph type="title"/>
          </p:nvPr>
        </p:nvSpPr>
        <p:spPr>
          <a:xfrm>
            <a:off x="362134" y="-120860"/>
            <a:ext cx="8822929" cy="1325563"/>
          </a:xfrm>
        </p:spPr>
        <p:txBody>
          <a:bodyPr>
            <a:normAutofit/>
          </a:bodyPr>
          <a:lstStyle/>
          <a:p>
            <a:pPr algn="ctr"/>
            <a:r>
              <a:rPr lang="zh-TW" altLang="zh-HK" sz="32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抗菌素耐藥性高層督導委員會</a:t>
            </a:r>
            <a:br>
              <a:rPr lang="en-US" altLang="zh-TW" sz="32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000" b="1" u="sng"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High Level Steering Committee on Antimicrobial Resistance</a:t>
            </a:r>
            <a:endParaRPr lang="zh-HK" altLang="en-US" sz="2000" b="1" u="sng"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82BBA9F7-F359-4A76-B393-629C356A22CB}"/>
              </a:ext>
            </a:extLst>
          </p:cNvPr>
          <p:cNvSpPr>
            <a:spLocks noGrp="1"/>
          </p:cNvSpPr>
          <p:nvPr>
            <p:ph idx="1"/>
          </p:nvPr>
        </p:nvSpPr>
        <p:spPr>
          <a:xfrm>
            <a:off x="362134" y="939406"/>
            <a:ext cx="9046140" cy="2704875"/>
          </a:xfrm>
        </p:spPr>
        <p:txBody>
          <a:bodyPr>
            <a:noAutofit/>
          </a:bodyPr>
          <a:lstStyle/>
          <a:p>
            <a:pPr>
              <a:lnSpc>
                <a:spcPct val="100000"/>
              </a:lnSpc>
              <a:buFont typeface="Wingdings" panose="05000000000000000000" pitchFamily="2" charset="2"/>
              <a:buChar char="ü"/>
            </a:pPr>
            <a:r>
              <a:rPr lang="zh-TW"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政府一直高度重視應對抗菌素耐藥性的必要性，並於</a:t>
            </a:r>
            <a:r>
              <a:rPr lang="en-US"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2016</a:t>
            </a:r>
            <a:r>
              <a:rPr lang="zh-TW"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年成立抗菌素耐藥性高層督導委員會（督導委員會），旨在鼓勵各專業界別在「一體化健康」框架下攜手協作及互相交流。</a:t>
            </a:r>
            <a:br>
              <a:rPr lang="en-US" altLang="zh-TW"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000"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The Government has been placing great importance on addressing the necessity of combating the threat of AMR.  In 2016, the High Level Steering Committee on Antimicrobial Resistance (HLSC) was established. The aim was to encourage professional sectors to collaborate and exchange ideas within the framework of "One Health".</a:t>
            </a:r>
          </a:p>
        </p:txBody>
      </p:sp>
      <p:pic>
        <p:nvPicPr>
          <p:cNvPr id="4" name="圖片 3">
            <a:extLst>
              <a:ext uri="{FF2B5EF4-FFF2-40B4-BE49-F238E27FC236}">
                <a16:creationId xmlns:a16="http://schemas.microsoft.com/office/drawing/2014/main" id="{E44045E2-CD38-4B74-8982-6EEE9241BDF4}"/>
              </a:ext>
            </a:extLst>
          </p:cNvPr>
          <p:cNvPicPr>
            <a:picLocks noChangeAspect="1"/>
          </p:cNvPicPr>
          <p:nvPr/>
        </p:nvPicPr>
        <p:blipFill>
          <a:blip r:embed="rId2"/>
          <a:stretch>
            <a:fillRect/>
          </a:stretch>
        </p:blipFill>
        <p:spPr>
          <a:xfrm>
            <a:off x="8047567" y="4211273"/>
            <a:ext cx="1795841" cy="2572744"/>
          </a:xfrm>
          <a:prstGeom prst="rect">
            <a:avLst/>
          </a:prstGeom>
        </p:spPr>
      </p:pic>
      <p:pic>
        <p:nvPicPr>
          <p:cNvPr id="5" name="圖片 4">
            <a:extLst>
              <a:ext uri="{FF2B5EF4-FFF2-40B4-BE49-F238E27FC236}">
                <a16:creationId xmlns:a16="http://schemas.microsoft.com/office/drawing/2014/main" id="{19BE9227-C57B-4082-A04E-575A9C81D7F0}"/>
              </a:ext>
            </a:extLst>
          </p:cNvPr>
          <p:cNvPicPr>
            <a:picLocks noChangeAspect="1"/>
          </p:cNvPicPr>
          <p:nvPr/>
        </p:nvPicPr>
        <p:blipFill>
          <a:blip r:embed="rId3"/>
          <a:stretch>
            <a:fillRect/>
          </a:stretch>
        </p:blipFill>
        <p:spPr>
          <a:xfrm>
            <a:off x="6604660" y="6376958"/>
            <a:ext cx="3108801" cy="407059"/>
          </a:xfrm>
          <a:prstGeom prst="rect">
            <a:avLst/>
          </a:prstGeom>
        </p:spPr>
      </p:pic>
      <p:sp>
        <p:nvSpPr>
          <p:cNvPr id="6" name="矩形 5">
            <a:extLst>
              <a:ext uri="{FF2B5EF4-FFF2-40B4-BE49-F238E27FC236}">
                <a16:creationId xmlns:a16="http://schemas.microsoft.com/office/drawing/2014/main" id="{35071040-5598-41B9-9873-53C0080D3E8A}"/>
              </a:ext>
            </a:extLst>
          </p:cNvPr>
          <p:cNvSpPr/>
          <p:nvPr/>
        </p:nvSpPr>
        <p:spPr>
          <a:xfrm>
            <a:off x="328302" y="3708239"/>
            <a:ext cx="7589318" cy="2923877"/>
          </a:xfrm>
          <a:prstGeom prst="rect">
            <a:avLst/>
          </a:prstGeom>
        </p:spPr>
        <p:txBody>
          <a:bodyPr wrap="square">
            <a:spAutoFit/>
          </a:bodyPr>
          <a:lstStyle/>
          <a:p>
            <a:pPr marL="342900" indent="-342900">
              <a:lnSpc>
                <a:spcPct val="100000"/>
              </a:lnSpc>
              <a:buFont typeface="Wingdings" panose="05000000000000000000" pitchFamily="2" charset="2"/>
              <a:buChar char="ü"/>
            </a:pPr>
            <a:r>
              <a:rPr lang="zh-TW"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政府於</a:t>
            </a:r>
            <a:r>
              <a:rPr lang="en-US"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2022 </a:t>
            </a:r>
            <a:r>
              <a:rPr lang="zh-TW"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年發表第二份《香港應對抗菌素耐藥性策略及行動計劃》（《行動計劃》），為</a:t>
            </a:r>
            <a:r>
              <a:rPr lang="en-US"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2023 </a:t>
            </a:r>
            <a:r>
              <a:rPr lang="zh-TW"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年至</a:t>
            </a:r>
            <a:r>
              <a:rPr lang="en-US"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2027 </a:t>
            </a:r>
            <a:r>
              <a:rPr lang="zh-TW" altLang="zh-HK"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年制訂應對抗菌素耐藥性威脅而採取的策略。</a:t>
            </a:r>
            <a:br>
              <a:rPr lang="en-US" altLang="zh-TW" sz="26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000"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In 2022, the Government launched the Hong Kong Strategy and Action Plan on Antimicrobial Resistance (2023-2027) (Action Plan), this action plan map out response strategies towards the threat of AMR.</a:t>
            </a:r>
            <a:endParaRPr lang="zh-HK" altLang="en-US" sz="2200"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209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E263D7-F719-4891-BF25-38485AB5818D}"/>
              </a:ext>
            </a:extLst>
          </p:cNvPr>
          <p:cNvSpPr>
            <a:spLocks noGrp="1"/>
          </p:cNvSpPr>
          <p:nvPr>
            <p:ph type="title"/>
          </p:nvPr>
        </p:nvSpPr>
        <p:spPr>
          <a:xfrm>
            <a:off x="912476" y="68270"/>
            <a:ext cx="8765004" cy="1325563"/>
          </a:xfrm>
        </p:spPr>
        <p:txBody>
          <a:bodyPr>
            <a:normAutofit/>
          </a:bodyPr>
          <a:lstStyle/>
          <a:p>
            <a:r>
              <a:rPr lang="zh-HK" altLang="en-US" sz="3600" b="1"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定為優先措施的目標</a:t>
            </a:r>
            <a:br>
              <a:rPr lang="en-US" altLang="zh-HK" sz="2400" b="1"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2400" b="1" u="sng"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Objective with Priority Intervention</a:t>
            </a:r>
            <a:endParaRPr lang="zh-HK" altLang="en-US" sz="2400" u="sng"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332405EF-9AD2-4254-BB10-3556204E84C4}"/>
              </a:ext>
            </a:extLst>
          </p:cNvPr>
          <p:cNvSpPr>
            <a:spLocks noGrp="1"/>
          </p:cNvSpPr>
          <p:nvPr>
            <p:ph idx="1"/>
          </p:nvPr>
        </p:nvSpPr>
        <p:spPr>
          <a:xfrm>
            <a:off x="656212" y="1292460"/>
            <a:ext cx="8731903" cy="5253154"/>
          </a:xfrm>
        </p:spPr>
        <p:txBody>
          <a:bodyPr>
            <a:normAutofit lnSpcReduction="10000"/>
          </a:bodyPr>
          <a:lstStyle/>
          <a:p>
            <a:pPr>
              <a:lnSpc>
                <a:spcPct val="100000"/>
              </a:lnSpc>
              <a:buFont typeface="Wingdings" panose="05000000000000000000" pitchFamily="2" charset="2"/>
              <a:buChar char="ü"/>
            </a:pPr>
            <a:r>
              <a:rPr lang="zh-TW" altLang="zh-HK" sz="3000" dirty="0">
                <a:solidFill>
                  <a:srgbClr val="006600"/>
                </a:solidFill>
                <a:latin typeface="標楷體" panose="03000509000000000000" pitchFamily="65" charset="-120"/>
                <a:ea typeface="標楷體" panose="03000509000000000000" pitchFamily="65" charset="-120"/>
              </a:rPr>
              <a:t>《</a:t>
            </a:r>
            <a:r>
              <a:rPr lang="zh-TW" altLang="zh-HK" sz="3000" dirty="0">
                <a:solidFill>
                  <a:srgbClr val="0066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行動計劃》其中一個建議是加強監管在沒有處方下售賣抗菌素的行為，包括檢討及考慮修訂有關條例，規定以電子方式系統地記錄抗菌素處方及配藥資料，並確保在供應鏈（從批發到交付至最終使用者）內妥善保存抗菌素記錄，從而打擊無處方下售賣抗菌素的問題。</a:t>
            </a:r>
            <a:r>
              <a:rPr lang="en-US" altLang="zh-HK" dirty="0">
                <a:solidFill>
                  <a:srgbClr val="006600"/>
                </a:solidFill>
                <a:latin typeface="標楷體" panose="03000509000000000000" pitchFamily="65" charset="-120"/>
                <a:ea typeface="標楷體" panose="03000509000000000000" pitchFamily="65" charset="-120"/>
              </a:rPr>
              <a:t> </a:t>
            </a:r>
            <a:br>
              <a:rPr lang="en-US" altLang="zh-HK" dirty="0">
                <a:solidFill>
                  <a:srgbClr val="006600"/>
                </a:solidFill>
                <a:latin typeface="標楷體" panose="03000509000000000000" pitchFamily="65" charset="-120"/>
                <a:ea typeface="標楷體" panose="03000509000000000000" pitchFamily="65" charset="-120"/>
              </a:rPr>
            </a:br>
            <a:r>
              <a:rPr lang="en-US" altLang="zh-HK" sz="2400" dirty="0">
                <a:solidFill>
                  <a:srgbClr val="006600"/>
                </a:solidFill>
                <a:latin typeface="Times New Roman" panose="02020603050405020304" pitchFamily="18" charset="0"/>
                <a:cs typeface="Times New Roman" panose="02020603050405020304" pitchFamily="18" charset="0"/>
              </a:rPr>
              <a:t>One of the Action Plan’s recommendations was to strengthen regulation on over-the-counter purchase of prescription-only antimicrobials, which includes amending relevant Ordinance(s) to mandate recording of antimicrobial prescription and dispensing data systematically through electronic means and ensure proper record keeping of antimicrobials along the supply chain, from wholesale to supply to end users, so as to combat the sales of antimicrobials without prescription</a:t>
            </a:r>
            <a:endParaRPr lang="zh-TW" altLang="zh-HK" sz="24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75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13FE3A-F6B0-4031-9CAA-5F6754603A5B}"/>
              </a:ext>
            </a:extLst>
          </p:cNvPr>
          <p:cNvSpPr>
            <a:spLocks noGrp="1"/>
          </p:cNvSpPr>
          <p:nvPr>
            <p:ph type="title"/>
          </p:nvPr>
        </p:nvSpPr>
        <p:spPr>
          <a:xfrm>
            <a:off x="846539" y="303065"/>
            <a:ext cx="8543925" cy="1869154"/>
          </a:xfrm>
        </p:spPr>
        <p:txBody>
          <a:bodyPr>
            <a:normAutofit/>
          </a:bodyPr>
          <a:lstStyle/>
          <a:p>
            <a:r>
              <a:rPr lang="zh-TW" altLang="en-US"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持牌藥商須保存的記錄</a:t>
            </a:r>
            <a:br>
              <a:rPr lang="en-US" altLang="zh-TW"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HK" sz="3600" b="1" u="sng"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Records be kept by Licensed Traders </a:t>
            </a:r>
            <a:endParaRPr lang="zh-HK" altLang="en-US" u="sng"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8AE86765-E2D2-4847-88CA-78C834C01C0D}"/>
              </a:ext>
            </a:extLst>
          </p:cNvPr>
          <p:cNvSpPr>
            <a:spLocks noGrp="1"/>
          </p:cNvSpPr>
          <p:nvPr>
            <p:ph idx="1"/>
          </p:nvPr>
        </p:nvSpPr>
        <p:spPr>
          <a:xfrm>
            <a:off x="846540" y="2209455"/>
            <a:ext cx="8543925" cy="3897169"/>
          </a:xfrm>
        </p:spPr>
        <p:txBody>
          <a:bodyPr>
            <a:normAutofit/>
          </a:bodyPr>
          <a:lstStyle/>
          <a:p>
            <a:pPr>
              <a:buSzPct val="70000"/>
              <a:buFont typeface="Wingdings" panose="05000000000000000000" pitchFamily="2" charset="2"/>
              <a:buChar char="Ø"/>
            </a:pPr>
            <a:r>
              <a:rPr lang="zh-HK"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抗生素條例</a:t>
            </a:r>
            <a: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137</a:t>
            </a:r>
            <a:r>
              <a:rPr lang="zh-TW"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Antibiotics Ordinance Cap. 137</a:t>
            </a:r>
            <a:b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br>
            <a:endParaRPr lang="en-US" altLang="zh-TW" sz="3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a:buSzPct val="70000"/>
              <a:buFont typeface="Wingdings" panose="05000000000000000000" pitchFamily="2" charset="2"/>
              <a:buChar char="Ø"/>
            </a:pPr>
            <a:r>
              <a:rPr lang="zh-TW"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藥劑業及毒藥條例</a:t>
            </a:r>
            <a: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138</a:t>
            </a:r>
            <a:r>
              <a:rPr lang="zh-TW"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3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Pharmacy and Poisons Ordinance Cap. 138</a:t>
            </a:r>
            <a:endParaRPr lang="zh-HK" altLang="en-US" sz="3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4" descr="lawbook">
            <a:extLst>
              <a:ext uri="{FF2B5EF4-FFF2-40B4-BE49-F238E27FC236}">
                <a16:creationId xmlns:a16="http://schemas.microsoft.com/office/drawing/2014/main" id="{F70DD83D-0C74-40C2-ABC3-0AE91F1407BB}"/>
              </a:ext>
            </a:extLst>
          </p:cNvPr>
          <p:cNvPicPr>
            <a:picLocks noChangeAspect="1" noChangeArrowheads="1"/>
          </p:cNvPicPr>
          <p:nvPr/>
        </p:nvPicPr>
        <p:blipFill>
          <a:blip r:embed="rId2">
            <a:lum bright="10000" contrast="-28000"/>
            <a:extLst>
              <a:ext uri="{28A0092B-C50C-407E-A947-70E740481C1C}">
                <a14:useLocalDpi xmlns:a14="http://schemas.microsoft.com/office/drawing/2010/main" val="0"/>
              </a:ext>
            </a:extLst>
          </a:blip>
          <a:srcRect/>
          <a:stretch>
            <a:fillRect/>
          </a:stretch>
        </p:blipFill>
        <p:spPr bwMode="auto">
          <a:xfrm>
            <a:off x="7997897" y="5394591"/>
            <a:ext cx="155775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3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76F12E-FE60-4166-99B0-4F4262CC9E79}"/>
              </a:ext>
            </a:extLst>
          </p:cNvPr>
          <p:cNvSpPr>
            <a:spLocks noGrp="1"/>
          </p:cNvSpPr>
          <p:nvPr>
            <p:ph type="title"/>
          </p:nvPr>
        </p:nvSpPr>
        <p:spPr>
          <a:xfrm>
            <a:off x="681037" y="290651"/>
            <a:ext cx="8543925" cy="1325563"/>
          </a:xfrm>
        </p:spPr>
        <p:txBody>
          <a:bodyPr/>
          <a:lstStyle/>
          <a:p>
            <a:r>
              <a:rPr lang="en-US" altLang="zh-HK" dirty="0"/>
              <a:t>WDL</a:t>
            </a:r>
            <a:endParaRPr lang="zh-HK" altLang="en-US" dirty="0"/>
          </a:p>
        </p:txBody>
      </p:sp>
      <p:graphicFrame>
        <p:nvGraphicFramePr>
          <p:cNvPr id="4" name="物件 3">
            <a:extLst>
              <a:ext uri="{FF2B5EF4-FFF2-40B4-BE49-F238E27FC236}">
                <a16:creationId xmlns:a16="http://schemas.microsoft.com/office/drawing/2014/main" id="{0D9739E1-9061-4C0F-974D-609DD3D8259B}"/>
              </a:ext>
            </a:extLst>
          </p:cNvPr>
          <p:cNvGraphicFramePr>
            <a:graphicFrameLocks noChangeAspect="1"/>
          </p:cNvGraphicFramePr>
          <p:nvPr>
            <p:extLst>
              <p:ext uri="{D42A27DB-BD31-4B8C-83A1-F6EECF244321}">
                <p14:modId xmlns:p14="http://schemas.microsoft.com/office/powerpoint/2010/main" val="1169360396"/>
              </p:ext>
            </p:extLst>
          </p:nvPr>
        </p:nvGraphicFramePr>
        <p:xfrm>
          <a:off x="2193773" y="72885"/>
          <a:ext cx="5518452" cy="7410493"/>
        </p:xfrm>
        <a:graphic>
          <a:graphicData uri="http://schemas.openxmlformats.org/presentationml/2006/ole">
            <mc:AlternateContent xmlns:mc="http://schemas.openxmlformats.org/markup-compatibility/2006">
              <mc:Choice xmlns:v="urn:schemas-microsoft-com:vml" Requires="v">
                <p:oleObj name="Document" r:id="rId2" imgW="7515921" imgH="10090442" progId="Word.Document.8">
                  <p:embed/>
                </p:oleObj>
              </mc:Choice>
              <mc:Fallback>
                <p:oleObj name="Document" r:id="rId2" imgW="7515921" imgH="10090442" progId="Word.Document.8">
                  <p:embed/>
                  <p:pic>
                    <p:nvPicPr>
                      <p:cNvPr id="4" name="物件 3">
                        <a:extLst>
                          <a:ext uri="{FF2B5EF4-FFF2-40B4-BE49-F238E27FC236}">
                            <a16:creationId xmlns:a16="http://schemas.microsoft.com/office/drawing/2014/main" id="{0D9739E1-9061-4C0F-974D-609DD3D8259B}"/>
                          </a:ext>
                        </a:extLst>
                      </p:cNvPr>
                      <p:cNvPicPr/>
                      <p:nvPr/>
                    </p:nvPicPr>
                    <p:blipFill>
                      <a:blip r:embed="rId3"/>
                      <a:stretch>
                        <a:fillRect/>
                      </a:stretch>
                    </p:blipFill>
                    <p:spPr>
                      <a:xfrm>
                        <a:off x="2193773" y="72885"/>
                        <a:ext cx="5518452" cy="7410493"/>
                      </a:xfrm>
                      <a:prstGeom prst="rect">
                        <a:avLst/>
                      </a:prstGeom>
                      <a:solidFill>
                        <a:schemeClr val="bg1"/>
                      </a:solidFill>
                      <a:ln>
                        <a:solidFill>
                          <a:schemeClr val="tx1"/>
                        </a:solidFill>
                      </a:ln>
                    </p:spPr>
                  </p:pic>
                </p:oleObj>
              </mc:Fallback>
            </mc:AlternateContent>
          </a:graphicData>
        </a:graphic>
      </p:graphicFrame>
      <p:sp>
        <p:nvSpPr>
          <p:cNvPr id="6" name="箭號: 向左 5">
            <a:extLst>
              <a:ext uri="{FF2B5EF4-FFF2-40B4-BE49-F238E27FC236}">
                <a16:creationId xmlns:a16="http://schemas.microsoft.com/office/drawing/2014/main" id="{AE50A3F5-2C84-4A98-9AAA-AB1AC2FB134E}"/>
              </a:ext>
            </a:extLst>
          </p:cNvPr>
          <p:cNvSpPr/>
          <p:nvPr/>
        </p:nvSpPr>
        <p:spPr>
          <a:xfrm rot="1250889">
            <a:off x="7069770" y="479172"/>
            <a:ext cx="2573560" cy="798549"/>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800" dirty="0">
                <a:solidFill>
                  <a:srgbClr val="0000CC"/>
                </a:solidFill>
              </a:rPr>
              <a:t>XX/</a:t>
            </a:r>
            <a:r>
              <a:rPr lang="en-US" altLang="zh-HK" sz="2800" b="1" dirty="0">
                <a:solidFill>
                  <a:srgbClr val="0000CC"/>
                </a:solidFill>
              </a:rPr>
              <a:t>2A</a:t>
            </a:r>
            <a:r>
              <a:rPr lang="en-US" altLang="zh-HK" sz="2800" dirty="0">
                <a:solidFill>
                  <a:srgbClr val="0000CC"/>
                </a:solidFill>
              </a:rPr>
              <a:t>/YYYY</a:t>
            </a:r>
            <a:endParaRPr lang="zh-HK" altLang="en-US" sz="2800" dirty="0">
              <a:solidFill>
                <a:srgbClr val="0000CC"/>
              </a:solidFill>
            </a:endParaRPr>
          </a:p>
        </p:txBody>
      </p:sp>
    </p:spTree>
    <p:extLst>
      <p:ext uri="{BB962C8B-B14F-4D97-AF65-F5344CB8AC3E}">
        <p14:creationId xmlns:p14="http://schemas.microsoft.com/office/powerpoint/2010/main" val="385077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E97118-D993-447F-B0C4-DA0C5FCF9286}"/>
              </a:ext>
            </a:extLst>
          </p:cNvPr>
          <p:cNvSpPr>
            <a:spLocks noGrp="1"/>
          </p:cNvSpPr>
          <p:nvPr>
            <p:ph type="title"/>
          </p:nvPr>
        </p:nvSpPr>
        <p:spPr>
          <a:xfrm>
            <a:off x="691663" y="206438"/>
            <a:ext cx="8543925" cy="1325563"/>
          </a:xfrm>
        </p:spPr>
        <p:txBody>
          <a:bodyPr>
            <a:noAutofit/>
          </a:bodyPr>
          <a:lstStyle/>
          <a:p>
            <a:pPr algn="ctr"/>
            <a:r>
              <a:rPr lang="zh-TW" altLang="en-US" sz="40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獲授權製造商和批發商的記錄</a:t>
            </a:r>
            <a:br>
              <a:rPr lang="en-US" altLang="zh-TW" sz="3200"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32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Record by Licensed Manufacturer &amp; Wholesaler</a:t>
            </a:r>
            <a:endParaRPr lang="zh-HK" altLang="en-US" sz="32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57690EE1-279B-45CD-8140-7281E704E8D3}"/>
              </a:ext>
            </a:extLst>
          </p:cNvPr>
          <p:cNvSpPr>
            <a:spLocks noGrp="1"/>
          </p:cNvSpPr>
          <p:nvPr>
            <p:ph idx="1"/>
          </p:nvPr>
        </p:nvSpPr>
        <p:spPr/>
        <p:txBody>
          <a:bodyPr/>
          <a:lstStyle/>
          <a:p>
            <a:endParaRPr lang="zh-HK" altLang="en-US"/>
          </a:p>
        </p:txBody>
      </p:sp>
      <p:pic>
        <p:nvPicPr>
          <p:cNvPr id="4" name="圖片 3">
            <a:extLst>
              <a:ext uri="{FF2B5EF4-FFF2-40B4-BE49-F238E27FC236}">
                <a16:creationId xmlns:a16="http://schemas.microsoft.com/office/drawing/2014/main" id="{05240BF9-4798-49C9-BBFC-0A56138FE8D0}"/>
              </a:ext>
            </a:extLst>
          </p:cNvPr>
          <p:cNvPicPr>
            <a:picLocks noChangeAspect="1"/>
          </p:cNvPicPr>
          <p:nvPr/>
        </p:nvPicPr>
        <p:blipFill>
          <a:blip r:embed="rId2"/>
          <a:stretch>
            <a:fillRect/>
          </a:stretch>
        </p:blipFill>
        <p:spPr>
          <a:xfrm>
            <a:off x="0" y="1532001"/>
            <a:ext cx="9906000" cy="5250418"/>
          </a:xfrm>
          <a:prstGeom prst="rect">
            <a:avLst/>
          </a:prstGeom>
        </p:spPr>
      </p:pic>
      <p:sp>
        <p:nvSpPr>
          <p:cNvPr id="5" name="矩形: 圓角 4">
            <a:extLst>
              <a:ext uri="{FF2B5EF4-FFF2-40B4-BE49-F238E27FC236}">
                <a16:creationId xmlns:a16="http://schemas.microsoft.com/office/drawing/2014/main" id="{A06219BA-2D98-4E30-9B5C-7511F291F62C}"/>
              </a:ext>
            </a:extLst>
          </p:cNvPr>
          <p:cNvSpPr/>
          <p:nvPr/>
        </p:nvSpPr>
        <p:spPr>
          <a:xfrm>
            <a:off x="206878" y="3752764"/>
            <a:ext cx="9603269" cy="2523909"/>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9677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圖片 3">
            <a:extLst>
              <a:ext uri="{FF2B5EF4-FFF2-40B4-BE49-F238E27FC236}">
                <a16:creationId xmlns:a16="http://schemas.microsoft.com/office/drawing/2014/main" id="{1760D83A-9D46-44ED-81E4-B62F8651C3B6}"/>
              </a:ext>
            </a:extLst>
          </p:cNvPr>
          <p:cNvPicPr>
            <a:picLocks noChangeAspect="1"/>
          </p:cNvPicPr>
          <p:nvPr/>
        </p:nvPicPr>
        <p:blipFill>
          <a:blip r:embed="rId2"/>
          <a:stretch>
            <a:fillRect/>
          </a:stretch>
        </p:blipFill>
        <p:spPr>
          <a:xfrm>
            <a:off x="0" y="2262452"/>
            <a:ext cx="9906000" cy="3069578"/>
          </a:xfrm>
          <a:prstGeom prst="rect">
            <a:avLst/>
          </a:prstGeom>
        </p:spPr>
      </p:pic>
      <p:sp>
        <p:nvSpPr>
          <p:cNvPr id="2" name="標題 1">
            <a:extLst>
              <a:ext uri="{FF2B5EF4-FFF2-40B4-BE49-F238E27FC236}">
                <a16:creationId xmlns:a16="http://schemas.microsoft.com/office/drawing/2014/main" id="{52F3D6B5-C0D8-4C98-AAAF-6A8CC0A188F1}"/>
              </a:ext>
            </a:extLst>
          </p:cNvPr>
          <p:cNvSpPr>
            <a:spLocks noGrp="1"/>
          </p:cNvSpPr>
          <p:nvPr>
            <p:ph type="title"/>
          </p:nvPr>
        </p:nvSpPr>
        <p:spPr>
          <a:xfrm>
            <a:off x="772064" y="398228"/>
            <a:ext cx="8543925" cy="1325563"/>
          </a:xfrm>
        </p:spPr>
        <p:txBody>
          <a:bodyPr>
            <a:normAutofit fontScale="90000"/>
          </a:bodyPr>
          <a:lstStyle/>
          <a:p>
            <a:pPr algn="ctr"/>
            <a:r>
              <a:rPr lang="zh-TW" altLang="en-US"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獲授權毒藥銷售商的抗生素記錄</a:t>
            </a:r>
            <a:br>
              <a:rPr lang="en-US" altLang="zh-TW"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HK" sz="36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Antibiotics Record by </a:t>
            </a:r>
            <a:r>
              <a:rPr lang="en-US" altLang="zh-HK" sz="3600"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Authorised</a:t>
            </a:r>
            <a:r>
              <a:rPr lang="en-US" altLang="zh-HK" sz="36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Sellers of Poison</a:t>
            </a:r>
            <a:endParaRPr lang="zh-HK" altLang="en-US"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07FE0FCC-4192-4825-98EF-FF2A309EEC01}"/>
              </a:ext>
            </a:extLst>
          </p:cNvPr>
          <p:cNvSpPr>
            <a:spLocks noGrp="1"/>
          </p:cNvSpPr>
          <p:nvPr>
            <p:ph idx="1"/>
          </p:nvPr>
        </p:nvSpPr>
        <p:spPr>
          <a:xfrm rot="19827303">
            <a:off x="772063" y="3732960"/>
            <a:ext cx="8543925" cy="810962"/>
          </a:xfrm>
        </p:spPr>
        <p:txBody>
          <a:bodyPr>
            <a:normAutofit/>
          </a:bodyPr>
          <a:lstStyle/>
          <a:p>
            <a:pPr marL="0" indent="0" algn="ctr">
              <a:buNone/>
            </a:pPr>
            <a:r>
              <a:rPr lang="zh-TW"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獲授權毒藥銷售商</a:t>
            </a:r>
            <a:r>
              <a:rPr lang="zh-HK"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常用格式</a:t>
            </a:r>
            <a:br>
              <a:rPr lang="en-US" altLang="zh-HK"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HK"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Format commonly used by ASP</a:t>
            </a:r>
            <a:endParaRPr lang="zh-HK"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621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圖片 3">
            <a:extLst>
              <a:ext uri="{FF2B5EF4-FFF2-40B4-BE49-F238E27FC236}">
                <a16:creationId xmlns:a16="http://schemas.microsoft.com/office/drawing/2014/main" id="{1EF50CE0-E20E-4C00-A137-7A4D3BEF2DB3}"/>
              </a:ext>
            </a:extLst>
          </p:cNvPr>
          <p:cNvPicPr>
            <a:picLocks noChangeAspect="1"/>
          </p:cNvPicPr>
          <p:nvPr/>
        </p:nvPicPr>
        <p:blipFill>
          <a:blip r:embed="rId2"/>
          <a:stretch>
            <a:fillRect/>
          </a:stretch>
        </p:blipFill>
        <p:spPr>
          <a:xfrm>
            <a:off x="1034266" y="1193581"/>
            <a:ext cx="8000552" cy="5571648"/>
          </a:xfrm>
          <a:prstGeom prst="rect">
            <a:avLst/>
          </a:prstGeom>
        </p:spPr>
      </p:pic>
      <p:sp>
        <p:nvSpPr>
          <p:cNvPr id="2" name="標題 1">
            <a:extLst>
              <a:ext uri="{FF2B5EF4-FFF2-40B4-BE49-F238E27FC236}">
                <a16:creationId xmlns:a16="http://schemas.microsoft.com/office/drawing/2014/main" id="{7AE1AFD0-1CBD-4EBB-965E-5828FF549AB6}"/>
              </a:ext>
            </a:extLst>
          </p:cNvPr>
          <p:cNvSpPr>
            <a:spLocks noGrp="1"/>
          </p:cNvSpPr>
          <p:nvPr>
            <p:ph type="title"/>
          </p:nvPr>
        </p:nvSpPr>
        <p:spPr>
          <a:xfrm>
            <a:off x="689790" y="0"/>
            <a:ext cx="8740178" cy="1325563"/>
          </a:xfrm>
        </p:spPr>
        <p:txBody>
          <a:bodyPr>
            <a:normAutofit fontScale="90000"/>
          </a:bodyPr>
          <a:lstStyle/>
          <a:p>
            <a:pPr algn="ctr"/>
            <a:r>
              <a:rPr lang="zh-TW" altLang="en-US"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獲授權毒藥銷售商的處方記錄</a:t>
            </a:r>
            <a:br>
              <a:rPr lang="en-US" altLang="zh-TW"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TW" sz="36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Prescription</a:t>
            </a:r>
            <a:r>
              <a:rPr lang="en-US" altLang="zh-HK" sz="36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Record by </a:t>
            </a:r>
            <a:r>
              <a:rPr lang="en-US" altLang="zh-HK" sz="3600"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Authorised</a:t>
            </a:r>
            <a:r>
              <a:rPr lang="en-US" altLang="zh-HK" sz="36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Sellers of Poison</a:t>
            </a:r>
            <a:endParaRPr lang="zh-HK" altLang="en-US" sz="3600" u="sng" dirty="0"/>
          </a:p>
        </p:txBody>
      </p:sp>
      <p:sp>
        <p:nvSpPr>
          <p:cNvPr id="4" name="內容版面配置區 2">
            <a:extLst>
              <a:ext uri="{FF2B5EF4-FFF2-40B4-BE49-F238E27FC236}">
                <a16:creationId xmlns:a16="http://schemas.microsoft.com/office/drawing/2014/main" id="{2F1E98D5-532C-4609-A802-24BAC0B72005}"/>
              </a:ext>
            </a:extLst>
          </p:cNvPr>
          <p:cNvSpPr txBox="1">
            <a:spLocks/>
          </p:cNvSpPr>
          <p:nvPr/>
        </p:nvSpPr>
        <p:spPr>
          <a:xfrm rot="19475306">
            <a:off x="539958" y="3397849"/>
            <a:ext cx="8543925" cy="810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TW"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獲授權毒藥銷售商</a:t>
            </a:r>
            <a:r>
              <a:rPr lang="zh-HK"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常用格式</a:t>
            </a:r>
            <a:br>
              <a:rPr lang="en-US" altLang="zh-HK"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HK"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Format commonly used by ASP</a:t>
            </a:r>
            <a:endParaRPr lang="zh-HK"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6268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3000" b="-3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AB7AFB-DC90-41CD-B754-EB2FFB63B10E}"/>
              </a:ext>
            </a:extLst>
          </p:cNvPr>
          <p:cNvSpPr>
            <a:spLocks noGrp="1"/>
          </p:cNvSpPr>
          <p:nvPr>
            <p:ph type="title"/>
          </p:nvPr>
        </p:nvSpPr>
        <p:spPr>
          <a:xfrm>
            <a:off x="609877" y="0"/>
            <a:ext cx="8839480" cy="1145081"/>
          </a:xfrm>
        </p:spPr>
        <p:txBody>
          <a:bodyPr>
            <a:noAutofit/>
          </a:bodyPr>
          <a:lstStyle/>
          <a:p>
            <a:r>
              <a:rPr lang="zh-TW" altLang="zh-HK" sz="36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開發</a:t>
            </a:r>
            <a:r>
              <a:rPr lang="zh-TW" altLang="zh-HK" sz="3600" b="1" dirty="0">
                <a:solidFill>
                  <a:srgbClr val="0000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抗菌素電子交易紀錄系統平台</a:t>
            </a:r>
            <a:br>
              <a:rPr lang="en-US" altLang="zh-TW" sz="32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br>
            <a:r>
              <a:rPr lang="en-HK" altLang="zh-HK" sz="24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Development of Computerised Transaction Record (CTR) System</a:t>
            </a:r>
            <a:endParaRPr lang="zh-HK" altLang="en-US" sz="3200" u="sng"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C66A84F3-1821-4C79-A806-CFDCB8FEA36B}"/>
              </a:ext>
            </a:extLst>
          </p:cNvPr>
          <p:cNvSpPr>
            <a:spLocks noGrp="1"/>
          </p:cNvSpPr>
          <p:nvPr>
            <p:ph idx="1"/>
          </p:nvPr>
        </p:nvSpPr>
        <p:spPr>
          <a:xfrm>
            <a:off x="512572" y="1107830"/>
            <a:ext cx="8880855" cy="5324074"/>
          </a:xfrm>
        </p:spPr>
        <p:txBody>
          <a:bodyPr>
            <a:noAutofit/>
          </a:bodyPr>
          <a:lstStyle/>
          <a:p>
            <a:pPr>
              <a:buFont typeface="Wingdings" panose="05000000000000000000" pitchFamily="2" charset="2"/>
              <a:buChar char="Ø"/>
            </a:pPr>
            <a:r>
              <a:rPr lang="zh-TW" altLang="zh-HK"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為了實踐督導委員會的建議，衞生署與</a:t>
            </a:r>
            <a:r>
              <a:rPr lang="zh-TW" altLang="en-US"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物流及供應鏈多元技術研發中心</a:t>
            </a:r>
            <a:r>
              <a:rPr lang="en-US" altLang="zh-TW"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HK" altLang="zh-HK"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LSCM)</a:t>
            </a:r>
            <a:r>
              <a:rPr lang="zh-TW" altLang="zh-HK"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合作，共同開發抗菌素電子交易紀錄系統平台。</a:t>
            </a:r>
            <a:br>
              <a:rPr lang="en-US" altLang="zh-TW"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HK" altLang="zh-TW"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To implement the HLSC’s recommendations, the Department of Health in collaboration with </a:t>
            </a:r>
            <a:r>
              <a:rPr lang="en-US" altLang="zh-HK" sz="2200" dirty="0">
                <a:solidFill>
                  <a:srgbClr val="0000CC"/>
                </a:solidFill>
                <a:latin typeface="Times New Roman" panose="02020603050405020304" pitchFamily="18" charset="0"/>
                <a:cs typeface="Times New Roman" panose="02020603050405020304" pitchFamily="18" charset="0"/>
              </a:rPr>
              <a:t>Logistics and Supply Chain MultiTech R&amp;D Centre (</a:t>
            </a:r>
            <a:r>
              <a:rPr lang="en-HK" altLang="zh-TW"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LSCM), jointly develop the Computerised Transaction Record (CTR) for Antimicrobials. </a:t>
            </a:r>
            <a:endParaRPr lang="en-US" altLang="zh-TW"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Ø"/>
            </a:pPr>
            <a:r>
              <a:rPr lang="zh-TW" altLang="zh-HK"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這個平台旨在為持牌藥商提供一個便利的紀錄系統，以記錄和查看抗菌素產品交易紀錄，希望這個平台能夠為業界及相關人士帶來方便，並共同推動抗菌素的合理使用和</a:t>
            </a:r>
            <a:r>
              <a:rPr lang="zh-TW" altLang="en-US"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有效監控</a:t>
            </a:r>
            <a:r>
              <a:rPr lang="zh-TW" altLang="zh-HK"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br>
              <a:rPr lang="en-HK" altLang="zh-TW"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HK" altLang="zh-TW"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This platform aims to provide licensed traders with a convenient record-keeping system to record and view antimicrobials transaction records. It is hoped that this platform will bring convenience to the industry and relevant personnel, and jointly promote the rational use and effectiveness monitoring of antimicrobials.</a:t>
            </a:r>
            <a:endParaRPr lang="en-HK" altLang="zh-HK"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7653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A60ACE-4B1B-441D-B8A0-2A7BB18CA8E0}"/>
              </a:ext>
            </a:extLst>
          </p:cNvPr>
          <p:cNvSpPr>
            <a:spLocks noGrp="1"/>
          </p:cNvSpPr>
          <p:nvPr>
            <p:ph type="title"/>
          </p:nvPr>
        </p:nvSpPr>
        <p:spPr>
          <a:xfrm>
            <a:off x="912741" y="406503"/>
            <a:ext cx="8543925" cy="1325563"/>
          </a:xfrm>
        </p:spPr>
        <p:txBody>
          <a:bodyPr/>
          <a:lstStyle/>
          <a:p>
            <a:r>
              <a:rPr lang="en-US" altLang="zh-HK" dirty="0"/>
              <a:t>AP</a:t>
            </a:r>
            <a:endParaRPr lang="zh-HK" altLang="en-US" dirty="0"/>
          </a:p>
        </p:txBody>
      </p:sp>
      <p:pic>
        <p:nvPicPr>
          <p:cNvPr id="4" name="圖片 3">
            <a:extLst>
              <a:ext uri="{FF2B5EF4-FFF2-40B4-BE49-F238E27FC236}">
                <a16:creationId xmlns:a16="http://schemas.microsoft.com/office/drawing/2014/main" id="{F3FE2090-8B9C-49ED-971C-A3317ECFE21C}"/>
              </a:ext>
            </a:extLst>
          </p:cNvPr>
          <p:cNvPicPr>
            <a:picLocks noChangeAspect="1"/>
          </p:cNvPicPr>
          <p:nvPr/>
        </p:nvPicPr>
        <p:blipFill>
          <a:blip r:embed="rId2"/>
          <a:stretch>
            <a:fillRect/>
          </a:stretch>
        </p:blipFill>
        <p:spPr>
          <a:xfrm>
            <a:off x="7825066" y="5566347"/>
            <a:ext cx="1985400" cy="1221231"/>
          </a:xfrm>
          <a:prstGeom prst="rect">
            <a:avLst/>
          </a:prstGeom>
        </p:spPr>
      </p:pic>
      <p:graphicFrame>
        <p:nvGraphicFramePr>
          <p:cNvPr id="6" name="物件 5">
            <a:extLst>
              <a:ext uri="{FF2B5EF4-FFF2-40B4-BE49-F238E27FC236}">
                <a16:creationId xmlns:a16="http://schemas.microsoft.com/office/drawing/2014/main" id="{6F0B5F6C-85C1-435E-A565-794037C54A99}"/>
              </a:ext>
            </a:extLst>
          </p:cNvPr>
          <p:cNvGraphicFramePr>
            <a:graphicFrameLocks noChangeAspect="1"/>
          </p:cNvGraphicFramePr>
          <p:nvPr/>
        </p:nvGraphicFramePr>
        <p:xfrm>
          <a:off x="2326356" y="31541"/>
          <a:ext cx="5125383" cy="6826459"/>
        </p:xfrm>
        <a:graphic>
          <a:graphicData uri="http://schemas.openxmlformats.org/presentationml/2006/ole">
            <mc:AlternateContent xmlns:mc="http://schemas.openxmlformats.org/markup-compatibility/2006">
              <mc:Choice xmlns:v="urn:schemas-microsoft-com:vml" Requires="v">
                <p:oleObj name="Document" r:id="rId3" imgW="7588646" imgH="10107723" progId="Word.Document.8">
                  <p:embed/>
                </p:oleObj>
              </mc:Choice>
              <mc:Fallback>
                <p:oleObj name="Document" r:id="rId3" imgW="7588646" imgH="10107723" progId="Word.Document.8">
                  <p:embed/>
                  <p:pic>
                    <p:nvPicPr>
                      <p:cNvPr id="6" name="物件 5">
                        <a:extLst>
                          <a:ext uri="{FF2B5EF4-FFF2-40B4-BE49-F238E27FC236}">
                            <a16:creationId xmlns:a16="http://schemas.microsoft.com/office/drawing/2014/main" id="{6F0B5F6C-85C1-435E-A565-794037C54A99}"/>
                          </a:ext>
                        </a:extLst>
                      </p:cNvPr>
                      <p:cNvPicPr/>
                      <p:nvPr/>
                    </p:nvPicPr>
                    <p:blipFill>
                      <a:blip r:embed="rId4"/>
                      <a:stretch>
                        <a:fillRect/>
                      </a:stretch>
                    </p:blipFill>
                    <p:spPr>
                      <a:xfrm>
                        <a:off x="2326356" y="31541"/>
                        <a:ext cx="5125383" cy="6826459"/>
                      </a:xfrm>
                      <a:prstGeom prst="rect">
                        <a:avLst/>
                      </a:prstGeom>
                      <a:solidFill>
                        <a:schemeClr val="bg1"/>
                      </a:solidFill>
                      <a:ln>
                        <a:solidFill>
                          <a:schemeClr val="tx1"/>
                        </a:solidFill>
                      </a:ln>
                    </p:spPr>
                  </p:pic>
                </p:oleObj>
              </mc:Fallback>
            </mc:AlternateContent>
          </a:graphicData>
        </a:graphic>
      </p:graphicFrame>
      <p:sp>
        <p:nvSpPr>
          <p:cNvPr id="3" name="箭號: 向左 2">
            <a:extLst>
              <a:ext uri="{FF2B5EF4-FFF2-40B4-BE49-F238E27FC236}">
                <a16:creationId xmlns:a16="http://schemas.microsoft.com/office/drawing/2014/main" id="{93C1D06E-E7F3-4D4B-A555-5B8BB8E8280B}"/>
              </a:ext>
            </a:extLst>
          </p:cNvPr>
          <p:cNvSpPr/>
          <p:nvPr/>
        </p:nvSpPr>
        <p:spPr>
          <a:xfrm rot="1250889">
            <a:off x="7069770" y="487448"/>
            <a:ext cx="2573560" cy="798549"/>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800" dirty="0">
                <a:solidFill>
                  <a:srgbClr val="0000CC"/>
                </a:solidFill>
              </a:rPr>
              <a:t>XX/</a:t>
            </a:r>
            <a:r>
              <a:rPr lang="en-US" altLang="zh-HK" sz="2800" b="1" dirty="0">
                <a:solidFill>
                  <a:srgbClr val="0000CC"/>
                </a:solidFill>
              </a:rPr>
              <a:t>1A</a:t>
            </a:r>
            <a:r>
              <a:rPr lang="en-US" altLang="zh-HK" sz="2800" dirty="0">
                <a:solidFill>
                  <a:srgbClr val="0000CC"/>
                </a:solidFill>
              </a:rPr>
              <a:t>/YYYY</a:t>
            </a:r>
            <a:endParaRPr lang="zh-HK" altLang="en-US" sz="2800" dirty="0">
              <a:solidFill>
                <a:srgbClr val="0000CC"/>
              </a:solidFill>
            </a:endParaRPr>
          </a:p>
        </p:txBody>
      </p:sp>
    </p:spTree>
    <p:extLst>
      <p:ext uri="{BB962C8B-B14F-4D97-AF65-F5344CB8AC3E}">
        <p14:creationId xmlns:p14="http://schemas.microsoft.com/office/powerpoint/2010/main" val="24540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AC434A-B095-4974-AFCD-CDAFE71D9833}"/>
              </a:ext>
            </a:extLst>
          </p:cNvPr>
          <p:cNvSpPr>
            <a:spLocks noGrp="1"/>
          </p:cNvSpPr>
          <p:nvPr>
            <p:ph type="title"/>
          </p:nvPr>
        </p:nvSpPr>
        <p:spPr/>
        <p:txBody>
          <a:bodyPr/>
          <a:lstStyle/>
          <a:p>
            <a:endParaRPr lang="zh-HK" altLang="en-US"/>
          </a:p>
        </p:txBody>
      </p:sp>
      <p:pic>
        <p:nvPicPr>
          <p:cNvPr id="5" name="內容版面配置區 4">
            <a:extLst>
              <a:ext uri="{FF2B5EF4-FFF2-40B4-BE49-F238E27FC236}">
                <a16:creationId xmlns:a16="http://schemas.microsoft.com/office/drawing/2014/main" id="{0A61CEC3-A95E-4543-AB6D-C21345F65D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970160" y="1136887"/>
            <a:ext cx="7759145" cy="5485371"/>
          </a:xfrm>
        </p:spPr>
      </p:pic>
      <p:pic>
        <p:nvPicPr>
          <p:cNvPr id="6" name="圖片 5">
            <a:extLst>
              <a:ext uri="{FF2B5EF4-FFF2-40B4-BE49-F238E27FC236}">
                <a16:creationId xmlns:a16="http://schemas.microsoft.com/office/drawing/2014/main" id="{3E40140A-45B1-4489-B2C5-6291534C0268}"/>
              </a:ext>
            </a:extLst>
          </p:cNvPr>
          <p:cNvPicPr>
            <a:picLocks noChangeAspect="1"/>
          </p:cNvPicPr>
          <p:nvPr/>
        </p:nvPicPr>
        <p:blipFill>
          <a:blip r:embed="rId3"/>
          <a:stretch>
            <a:fillRect/>
          </a:stretch>
        </p:blipFill>
        <p:spPr>
          <a:xfrm>
            <a:off x="7779224" y="5564673"/>
            <a:ext cx="2043396" cy="1224580"/>
          </a:xfrm>
          <a:prstGeom prst="rect">
            <a:avLst/>
          </a:prstGeom>
        </p:spPr>
      </p:pic>
    </p:spTree>
    <p:extLst>
      <p:ext uri="{BB962C8B-B14F-4D97-AF65-F5344CB8AC3E}">
        <p14:creationId xmlns:p14="http://schemas.microsoft.com/office/powerpoint/2010/main" val="58710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CFE3-78E5-1425-C4D1-8067687FA9D3}"/>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A73C2AEC-3F8E-5FD1-54D7-AA6C4AC416B3}"/>
              </a:ext>
            </a:extLst>
          </p:cNvPr>
          <p:cNvSpPr>
            <a:spLocks noGrp="1"/>
          </p:cNvSpPr>
          <p:nvPr>
            <p:ph type="title"/>
          </p:nvPr>
        </p:nvSpPr>
        <p:spPr>
          <a:xfrm>
            <a:off x="552773" y="-144367"/>
            <a:ext cx="8543925" cy="1325563"/>
          </a:xfrm>
        </p:spPr>
        <p:txBody>
          <a:bodyPr>
            <a:normAutofit/>
          </a:bodyPr>
          <a:lstStyle/>
          <a:p>
            <a:pPr algn="ctr"/>
            <a:r>
              <a:rPr lang="zh-TW" altLang="en-US" sz="4000" b="1" u="sng" dirty="0">
                <a:solidFill>
                  <a:srgbClr val="0066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香港藥劑業歷史</a:t>
            </a:r>
            <a:r>
              <a:rPr lang="zh-HK" altLang="en-US" sz="4000" b="1" u="sng" dirty="0">
                <a:solidFill>
                  <a:srgbClr val="0066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點滴</a:t>
            </a:r>
            <a:endParaRPr lang="zh-HK" altLang="en-US" sz="4000" u="sng" dirty="0">
              <a:solidFill>
                <a:srgbClr val="0066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7" name="Rectangle 3">
            <a:extLst>
              <a:ext uri="{FF2B5EF4-FFF2-40B4-BE49-F238E27FC236}">
                <a16:creationId xmlns:a16="http://schemas.microsoft.com/office/drawing/2014/main" id="{0F1B474E-8045-42FC-4A79-22D0807FC990}"/>
              </a:ext>
            </a:extLst>
          </p:cNvPr>
          <p:cNvSpPr txBox="1">
            <a:spLocks noChangeArrowheads="1"/>
          </p:cNvSpPr>
          <p:nvPr/>
        </p:nvSpPr>
        <p:spPr>
          <a:xfrm>
            <a:off x="341349" y="986662"/>
            <a:ext cx="9419836" cy="5827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1937  </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藥劑業及毒藥法例正式立法 </a:t>
            </a: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1945  </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重組政府</a:t>
            </a: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中央藥庫</a:t>
            </a: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Central Medical Store (CMS)</a:t>
            </a:r>
          </a:p>
          <a:p>
            <a:pPr>
              <a:lnSpc>
                <a:spcPct val="100000"/>
              </a:lnSpc>
              <a:defRPr/>
            </a:pPr>
            <a:r>
              <a:rPr lang="en-GB"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1950  </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藥劑業委員會成立 </a:t>
            </a:r>
          </a:p>
          <a:p>
            <a:pPr>
              <a:lnSpc>
                <a:spcPct val="100000"/>
              </a:lnSpc>
              <a:defRPr/>
            </a:pPr>
            <a:r>
              <a:rPr lang="en-GB"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1992  </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香港中文大學醫學院增設藥劑學系</a:t>
            </a:r>
            <a:endPar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1995  Hong Kong GMP Guidelines for Pharmaceutical Products </a:t>
            </a: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2005  </a:t>
            </a:r>
            <a:r>
              <a:rPr lang="zh-HK"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診所</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配錯藥</a:t>
            </a: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糖尿病藥</a:t>
            </a: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及其後有關書面訂單的規定</a:t>
            </a:r>
            <a:endPar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2009  </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香港藥物監管制度檢討委員會報告 </a:t>
            </a:r>
            <a:endPar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2009  </a:t>
            </a:r>
            <a:r>
              <a:rPr lang="zh-TW"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香港大學藥理及藥劑學系</a:t>
            </a:r>
            <a:r>
              <a:rPr lang="zh-HK"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藥劑學士課程</a:t>
            </a:r>
            <a:endParaRPr lang="en-US"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2015  </a:t>
            </a:r>
            <a:r>
              <a:rPr lang="en-US"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2015</a:t>
            </a:r>
            <a:r>
              <a:rPr lang="zh-TW"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年藥劑業及毒藥</a:t>
            </a:r>
            <a:r>
              <a:rPr lang="en-US"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修訂</a:t>
            </a:r>
            <a:r>
              <a:rPr lang="en-US"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條例</a:t>
            </a:r>
            <a:endPar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2015  </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批發商牌照持有人執業守則</a:t>
            </a: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(2015)</a:t>
            </a:r>
          </a:p>
          <a:p>
            <a:pPr>
              <a:lnSpc>
                <a:spcPct val="100000"/>
              </a:lnSpc>
              <a:defRPr/>
            </a:pP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2016 </a:t>
            </a:r>
            <a:r>
              <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香港藥劑業及毒藥管理局加入國際醫藥品稽查協約組織</a:t>
            </a:r>
            <a:r>
              <a:rPr lang="en-US" altLang="zh-TW"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(PIC/S)</a:t>
            </a:r>
            <a:endPar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defRPr/>
            </a:pPr>
            <a:endParaRPr lang="zh-TW" altLang="en-US" sz="2400" dirty="0">
              <a:solidFill>
                <a:srgbClr val="00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611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linds(horizont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linds(horizont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blinds(horizontal)">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blinds(horizontal)">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blinds(horizontal)">
                                      <p:cBhvr>
                                        <p:cTn id="5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98253-B408-86BE-33EB-CDB38C00637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DE6175B-5CD1-6A8C-3678-9DD088E04442}"/>
              </a:ext>
            </a:extLst>
          </p:cNvPr>
          <p:cNvSpPr>
            <a:spLocks noGrp="1"/>
          </p:cNvSpPr>
          <p:nvPr>
            <p:ph type="title"/>
          </p:nvPr>
        </p:nvSpPr>
        <p:spPr>
          <a:xfrm>
            <a:off x="160920" y="334757"/>
            <a:ext cx="8543925" cy="1325563"/>
          </a:xfrm>
        </p:spPr>
        <p:txBody>
          <a:bodyPr/>
          <a:lstStyle/>
          <a:p>
            <a:r>
              <a:rPr lang="en-US" altLang="zh-HK" dirty="0">
                <a:solidFill>
                  <a:srgbClr val="0000CC"/>
                </a:solidFill>
                <a:latin typeface="Arial Black" panose="020B0A04020102020204" pitchFamily="34" charset="0"/>
              </a:rPr>
              <a:t>CMS</a:t>
            </a:r>
            <a:endParaRPr lang="zh-HK" altLang="en-US" dirty="0">
              <a:solidFill>
                <a:srgbClr val="0000CC"/>
              </a:solidFill>
              <a:latin typeface="Arial Black" panose="020B0A04020102020204" pitchFamily="34" charset="0"/>
            </a:endParaRPr>
          </a:p>
        </p:txBody>
      </p:sp>
      <p:pic>
        <p:nvPicPr>
          <p:cNvPr id="5" name="內容版面配置區 4">
            <a:extLst>
              <a:ext uri="{FF2B5EF4-FFF2-40B4-BE49-F238E27FC236}">
                <a16:creationId xmlns:a16="http://schemas.microsoft.com/office/drawing/2014/main" id="{17317BE8-207A-48A1-B70E-59DF40A933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8472"/>
          <a:stretch/>
        </p:blipFill>
        <p:spPr>
          <a:xfrm rot="5400000">
            <a:off x="1676393" y="589082"/>
            <a:ext cx="6553214" cy="5679836"/>
          </a:xfrm>
        </p:spPr>
      </p:pic>
      <p:sp>
        <p:nvSpPr>
          <p:cNvPr id="6" name="矩形: 圓角 5">
            <a:extLst>
              <a:ext uri="{FF2B5EF4-FFF2-40B4-BE49-F238E27FC236}">
                <a16:creationId xmlns:a16="http://schemas.microsoft.com/office/drawing/2014/main" id="{6890E41D-75A7-4EFF-4873-3C24038715CE}"/>
              </a:ext>
            </a:extLst>
          </p:cNvPr>
          <p:cNvSpPr/>
          <p:nvPr/>
        </p:nvSpPr>
        <p:spPr>
          <a:xfrm>
            <a:off x="2419180" y="1204712"/>
            <a:ext cx="1245405" cy="536312"/>
          </a:xfrm>
          <a:prstGeom prst="roundRect">
            <a:avLst/>
          </a:prstGeom>
          <a:solidFill>
            <a:srgbClr val="CC9900">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矩形: 圓角 6">
            <a:extLst>
              <a:ext uri="{FF2B5EF4-FFF2-40B4-BE49-F238E27FC236}">
                <a16:creationId xmlns:a16="http://schemas.microsoft.com/office/drawing/2014/main" id="{B7B069F5-3179-62A4-A132-93CCB8A735B2}"/>
              </a:ext>
            </a:extLst>
          </p:cNvPr>
          <p:cNvSpPr/>
          <p:nvPr/>
        </p:nvSpPr>
        <p:spPr>
          <a:xfrm>
            <a:off x="6268053" y="3169595"/>
            <a:ext cx="1245405" cy="973016"/>
          </a:xfrm>
          <a:prstGeom prst="roundRect">
            <a:avLst/>
          </a:prstGeom>
          <a:solidFill>
            <a:srgbClr val="CC9900">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矩形: 圓角 7">
            <a:extLst>
              <a:ext uri="{FF2B5EF4-FFF2-40B4-BE49-F238E27FC236}">
                <a16:creationId xmlns:a16="http://schemas.microsoft.com/office/drawing/2014/main" id="{88694880-82CC-D40E-D7C7-F458942D012C}"/>
              </a:ext>
            </a:extLst>
          </p:cNvPr>
          <p:cNvSpPr/>
          <p:nvPr/>
        </p:nvSpPr>
        <p:spPr>
          <a:xfrm>
            <a:off x="2113082" y="3169595"/>
            <a:ext cx="646416" cy="973016"/>
          </a:xfrm>
          <a:prstGeom prst="roundRect">
            <a:avLst/>
          </a:prstGeom>
          <a:solidFill>
            <a:srgbClr val="CC9900">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9" name="Picture 2" descr="http://a367.yahoofs.com/hkblog/uj12yE2BHhgW__DOT__Txcd3bU__DOT__6x3jA--_1/blog/ap_20081018040822932.jpg.jpg?ib_____DfAQphxM.">
            <a:extLst>
              <a:ext uri="{FF2B5EF4-FFF2-40B4-BE49-F238E27FC236}">
                <a16:creationId xmlns:a16="http://schemas.microsoft.com/office/drawing/2014/main" id="{88B80A3A-D047-FF33-9290-2A2A425AD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972"/>
          <a:stretch>
            <a:fillRect/>
          </a:stretch>
        </p:blipFill>
        <p:spPr bwMode="auto">
          <a:xfrm>
            <a:off x="5674697" y="4406498"/>
            <a:ext cx="3939086" cy="231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7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79928-6C04-489B-6A73-76D356D5637C}"/>
            </a:ext>
          </a:extLst>
        </p:cNvPr>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3725D66F-DC36-2FB1-264D-62674F90DF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16234" y="1276219"/>
            <a:ext cx="6173523" cy="4351338"/>
          </a:xfrm>
        </p:spPr>
      </p:pic>
      <p:pic>
        <p:nvPicPr>
          <p:cNvPr id="7" name="圖片 6">
            <a:extLst>
              <a:ext uri="{FF2B5EF4-FFF2-40B4-BE49-F238E27FC236}">
                <a16:creationId xmlns:a16="http://schemas.microsoft.com/office/drawing/2014/main" id="{E4E7A2C1-D282-697A-7B32-8475DB88B0EE}"/>
              </a:ext>
            </a:extLst>
          </p:cNvPr>
          <p:cNvPicPr>
            <a:picLocks noChangeAspect="1"/>
          </p:cNvPicPr>
          <p:nvPr/>
        </p:nvPicPr>
        <p:blipFill rotWithShape="1">
          <a:blip r:embed="rId3">
            <a:extLst>
              <a:ext uri="{28A0092B-C50C-407E-A947-70E740481C1C}">
                <a14:useLocalDpi xmlns:a14="http://schemas.microsoft.com/office/drawing/2010/main" val="0"/>
              </a:ext>
            </a:extLst>
          </a:blip>
          <a:srcRect t="1460"/>
          <a:stretch/>
        </p:blipFill>
        <p:spPr>
          <a:xfrm rot="5400000">
            <a:off x="4043234" y="1285104"/>
            <a:ext cx="6173523" cy="4287792"/>
          </a:xfrm>
          <a:prstGeom prst="rect">
            <a:avLst/>
          </a:prstGeom>
        </p:spPr>
      </p:pic>
    </p:spTree>
    <p:extLst>
      <p:ext uri="{BB962C8B-B14F-4D97-AF65-F5344CB8AC3E}">
        <p14:creationId xmlns:p14="http://schemas.microsoft.com/office/powerpoint/2010/main" val="354870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7">
            <a:extLst>
              <a:ext uri="{FF2B5EF4-FFF2-40B4-BE49-F238E27FC236}">
                <a16:creationId xmlns:a16="http://schemas.microsoft.com/office/drawing/2014/main" id="{DD3E1809-4536-4B72-B37D-CDE5D6326408}"/>
              </a:ext>
            </a:extLst>
          </p:cNvPr>
          <p:cNvGraphicFramePr>
            <a:graphicFrameLocks noGrp="1"/>
          </p:cNvGraphicFramePr>
          <p:nvPr>
            <p:ph idx="1"/>
            <p:extLst>
              <p:ext uri="{D42A27DB-BD31-4B8C-83A1-F6EECF244321}">
                <p14:modId xmlns:p14="http://schemas.microsoft.com/office/powerpoint/2010/main" val="196660779"/>
              </p:ext>
            </p:extLst>
          </p:nvPr>
        </p:nvGraphicFramePr>
        <p:xfrm>
          <a:off x="2065310" y="97617"/>
          <a:ext cx="5791910" cy="6662765"/>
        </p:xfrm>
        <a:graphic>
          <a:graphicData uri="http://schemas.openxmlformats.org/drawingml/2006/table">
            <a:tbl>
              <a:tblPr>
                <a:tableStyleId>{5C22544A-7EE6-4342-B048-85BDC9FD1C3A}</a:tableStyleId>
              </a:tblPr>
              <a:tblGrid>
                <a:gridCol w="3849763">
                  <a:extLst>
                    <a:ext uri="{9D8B030D-6E8A-4147-A177-3AD203B41FA5}">
                      <a16:colId xmlns:a16="http://schemas.microsoft.com/office/drawing/2014/main" val="648949907"/>
                    </a:ext>
                  </a:extLst>
                </a:gridCol>
                <a:gridCol w="1942147">
                  <a:extLst>
                    <a:ext uri="{9D8B030D-6E8A-4147-A177-3AD203B41FA5}">
                      <a16:colId xmlns:a16="http://schemas.microsoft.com/office/drawing/2014/main" val="1461542512"/>
                    </a:ext>
                  </a:extLst>
                </a:gridCol>
              </a:tblGrid>
              <a:tr h="463421">
                <a:tc>
                  <a:txBody>
                    <a:bodyPr/>
                    <a:lstStyle/>
                    <a:p>
                      <a:pPr algn="ctr" fontAlgn="ctr"/>
                      <a:r>
                        <a:rPr lang="en-US" sz="1600" u="sng" strike="noStrike" dirty="0">
                          <a:effectLst/>
                          <a:latin typeface="Times New Roman" panose="02020603050405020304" pitchFamily="18" charset="0"/>
                          <a:ea typeface="標楷體" panose="03000509000000000000" pitchFamily="65" charset="-120"/>
                          <a:cs typeface="Times New Roman" panose="02020603050405020304" pitchFamily="18" charset="0"/>
                        </a:rPr>
                        <a:t>Company Name</a:t>
                      </a:r>
                      <a:endParaRPr lang="en-US" sz="1600" b="0" i="0" u="sng"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nchor="ctr">
                    <a:solidFill>
                      <a:schemeClr val="accent1">
                        <a:lumMod val="40000"/>
                        <a:lumOff val="60000"/>
                      </a:schemeClr>
                    </a:solidFill>
                  </a:tcPr>
                </a:tc>
                <a:tc>
                  <a:txBody>
                    <a:bodyPr/>
                    <a:lstStyle/>
                    <a:p>
                      <a:pPr algn="ctr" fontAlgn="ctr"/>
                      <a:r>
                        <a:rPr lang="en-US" sz="1600" u="sng" strike="noStrike" dirty="0" err="1">
                          <a:effectLst/>
                          <a:latin typeface="Times New Roman" panose="02020603050405020304" pitchFamily="18" charset="0"/>
                          <a:ea typeface="標楷體" panose="03000509000000000000" pitchFamily="65" charset="-120"/>
                          <a:cs typeface="Times New Roman" panose="02020603050405020304" pitchFamily="18" charset="0"/>
                        </a:rPr>
                        <a:t>Licence</a:t>
                      </a:r>
                      <a:r>
                        <a:rPr lang="en-US" sz="1600" u="sng" strike="noStrike" dirty="0">
                          <a:effectLst/>
                          <a:latin typeface="Times New Roman" panose="02020603050405020304" pitchFamily="18" charset="0"/>
                          <a:ea typeface="標楷體" panose="03000509000000000000" pitchFamily="65" charset="-120"/>
                          <a:cs typeface="Times New Roman" panose="02020603050405020304" pitchFamily="18" charset="0"/>
                        </a:rPr>
                        <a:t> Number</a:t>
                      </a:r>
                      <a:endParaRPr lang="en-US" sz="1600" b="0" i="0" u="sng"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nchor="ctr">
                    <a:solidFill>
                      <a:schemeClr val="accent1">
                        <a:lumMod val="40000"/>
                        <a:lumOff val="60000"/>
                      </a:schemeClr>
                    </a:solidFill>
                  </a:tcPr>
                </a:tc>
                <a:extLst>
                  <a:ext uri="{0D108BD9-81ED-4DB2-BD59-A6C34878D82A}">
                    <a16:rowId xmlns:a16="http://schemas.microsoft.com/office/drawing/2014/main" val="4075936403"/>
                  </a:ext>
                </a:extLst>
              </a:tr>
              <a:tr h="450980">
                <a:tc>
                  <a:txBody>
                    <a:bodyPr/>
                    <a:lstStyle/>
                    <a:p>
                      <a:pPr algn="l" fontAlgn="t"/>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Merck Sharp &amp; Dohme (Asia) Ltd.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美國默沙東藥廠有限公司</a:t>
                      </a:r>
                      <a:endParaRPr lang="zh-HK" alt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79/2A/1957</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extLst>
                  <a:ext uri="{0D108BD9-81ED-4DB2-BD59-A6C34878D82A}">
                    <a16:rowId xmlns:a16="http://schemas.microsoft.com/office/drawing/2014/main" val="4033178892"/>
                  </a:ext>
                </a:extLst>
              </a:tr>
              <a:tr h="416769">
                <a:tc>
                  <a:txBody>
                    <a:bodyPr/>
                    <a:lstStyle/>
                    <a:p>
                      <a:pPr algn="l" fontAlgn="t"/>
                      <a:r>
                        <a:rPr lang="en-US" sz="13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Luen</a:t>
                      </a:r>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Cheong Hong Ltd.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聯昌行有限公司</a:t>
                      </a:r>
                      <a:endParaRPr lang="zh-HK" alt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96/2A/1957</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extLst>
                  <a:ext uri="{0D108BD9-81ED-4DB2-BD59-A6C34878D82A}">
                    <a16:rowId xmlns:a16="http://schemas.microsoft.com/office/drawing/2014/main" val="4200677362"/>
                  </a:ext>
                </a:extLst>
              </a:tr>
              <a:tr h="407438">
                <a:tc>
                  <a:txBody>
                    <a:bodyPr/>
                    <a:lstStyle/>
                    <a:p>
                      <a:pPr algn="l" fontAlgn="t"/>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Hong Kong Medical Supplies Ltd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港聯醫藥供應有限公司</a:t>
                      </a:r>
                      <a:endParaRPr lang="zh-HK" alt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4/2A/1958</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extLst>
                  <a:ext uri="{0D108BD9-81ED-4DB2-BD59-A6C34878D82A}">
                    <a16:rowId xmlns:a16="http://schemas.microsoft.com/office/drawing/2014/main" val="3944584037"/>
                  </a:ext>
                </a:extLst>
              </a:tr>
              <a:tr h="419878">
                <a:tc>
                  <a:txBody>
                    <a:bodyPr/>
                    <a:lstStyle/>
                    <a:p>
                      <a:pPr algn="l" fontAlgn="t"/>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Primal Chemical Co Ltd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定一化學有限公司</a:t>
                      </a:r>
                      <a:endParaRPr lang="zh-HK" alt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141/2A/1958</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extLst>
                  <a:ext uri="{0D108BD9-81ED-4DB2-BD59-A6C34878D82A}">
                    <a16:rowId xmlns:a16="http://schemas.microsoft.com/office/drawing/2014/main" val="1806307144"/>
                  </a:ext>
                </a:extLst>
              </a:tr>
              <a:tr h="432318">
                <a:tc>
                  <a:txBody>
                    <a:bodyPr/>
                    <a:lstStyle/>
                    <a:p>
                      <a:pPr algn="l" fontAlgn="t"/>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United Italian Corporation (H.K.) Ltd.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永義（香港）有限公司</a:t>
                      </a:r>
                      <a:endParaRPr lang="zh-HK" alt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75/2A/1960</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extLst>
                  <a:ext uri="{0D108BD9-81ED-4DB2-BD59-A6C34878D82A}">
                    <a16:rowId xmlns:a16="http://schemas.microsoft.com/office/drawing/2014/main" val="1182582957"/>
                  </a:ext>
                </a:extLst>
              </a:tr>
              <a:tr h="401217">
                <a:tc>
                  <a:txBody>
                    <a:bodyPr/>
                    <a:lstStyle/>
                    <a:p>
                      <a:pPr algn="l" fontAlgn="t"/>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Trinity Trading Co Ltd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和信醫藥有限公司</a:t>
                      </a:r>
                      <a:endParaRPr lang="zh-HK" alt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13/2A/1964</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1">
                        <a:lumMod val="20000"/>
                        <a:lumOff val="80000"/>
                      </a:schemeClr>
                    </a:solidFill>
                  </a:tcPr>
                </a:tc>
                <a:extLst>
                  <a:ext uri="{0D108BD9-81ED-4DB2-BD59-A6C34878D82A}">
                    <a16:rowId xmlns:a16="http://schemas.microsoft.com/office/drawing/2014/main" val="3807449639"/>
                  </a:ext>
                </a:extLst>
              </a:tr>
              <a:tr h="413657">
                <a:tc>
                  <a:txBody>
                    <a:bodyPr/>
                    <a:lstStyle/>
                    <a:p>
                      <a:pPr algn="l" fontAlgn="t"/>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Controlled Medications Limited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en-US" sz="13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康德行有限公司</a:t>
                      </a:r>
                      <a:endParaRPr 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63/2A/1976</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767010372"/>
                  </a:ext>
                </a:extLst>
              </a:tr>
              <a:tr h="374626">
                <a:tc>
                  <a:txBody>
                    <a:bodyPr/>
                    <a:lstStyle/>
                    <a:p>
                      <a:pPr algn="l" fontAlgn="t"/>
                      <a: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Johnson &amp; Johnson (Hong Kong) Ltd</a:t>
                      </a:r>
                      <a:br>
                        <a:rPr 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強生</a:t>
                      </a:r>
                      <a:r>
                        <a:rPr lang="en-US" altLang="zh-HK"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香港</a:t>
                      </a:r>
                      <a:r>
                        <a:rPr lang="en-US" altLang="zh-HK"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zh-HK" altLang="en-US" sz="13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有限公司</a:t>
                      </a:r>
                      <a:endParaRPr lang="zh-HK" altLang="en-US" sz="13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26/2A/1977</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1846986816"/>
                  </a:ext>
                </a:extLst>
              </a:tr>
              <a:tr h="407438">
                <a:tc>
                  <a:txBody>
                    <a:bodyPr/>
                    <a:lstStyle/>
                    <a:p>
                      <a:pPr algn="l" fontAlgn="t"/>
                      <a: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Shun On Healthcare Ltd.</a:t>
                      </a:r>
                      <a:b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信安醫療有限公司</a:t>
                      </a:r>
                      <a:endParaRPr lang="zh-HK" altLang="en-US" sz="13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62/2A/1977</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3359488050"/>
                  </a:ext>
                </a:extLst>
              </a:tr>
              <a:tr h="398107">
                <a:tc>
                  <a:txBody>
                    <a:bodyPr/>
                    <a:lstStyle/>
                    <a:p>
                      <a:pPr algn="l" fontAlgn="t"/>
                      <a: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Well Favoured Ltd</a:t>
                      </a:r>
                      <a:b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偉輝</a:t>
                      </a:r>
                      <a:r>
                        <a:rPr lang="en-US" altLang="zh-HK"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a:t>
                      </a: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香港</a:t>
                      </a:r>
                      <a:r>
                        <a:rPr lang="en-US" altLang="zh-HK"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a:t>
                      </a: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有限公司</a:t>
                      </a:r>
                      <a:endParaRPr lang="zh-HK" altLang="en-US" sz="13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29/2A/1979</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2020322828"/>
                  </a:ext>
                </a:extLst>
              </a:tr>
              <a:tr h="398107">
                <a:tc>
                  <a:txBody>
                    <a:bodyPr/>
                    <a:lstStyle/>
                    <a:p>
                      <a:pPr algn="l" fontAlgn="t"/>
                      <a: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Hind Wing Company Limited</a:t>
                      </a:r>
                      <a:b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顯榮行有限公司</a:t>
                      </a:r>
                      <a:endParaRPr lang="zh-HK" altLang="en-US" sz="13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33/2A/1979</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496911665"/>
                  </a:ext>
                </a:extLst>
              </a:tr>
              <a:tr h="398107">
                <a:tc>
                  <a:txBody>
                    <a:bodyPr/>
                    <a:lstStyle/>
                    <a:p>
                      <a:pPr algn="l" fontAlgn="t"/>
                      <a: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Yick-Vic Chemicals &amp; Pharmaceuticals (HK) Ltd</a:t>
                      </a:r>
                      <a:b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伊域化學藥業</a:t>
                      </a:r>
                      <a:r>
                        <a:rPr lang="en-US" altLang="zh-HK"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a:t>
                      </a: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香港</a:t>
                      </a:r>
                      <a:r>
                        <a:rPr lang="en-US" altLang="zh-HK"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a:t>
                      </a: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有限公司</a:t>
                      </a:r>
                      <a:endParaRPr lang="zh-HK" altLang="en-US" sz="13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3/2A/1981</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885373678"/>
                  </a:ext>
                </a:extLst>
              </a:tr>
              <a:tr h="426099">
                <a:tc>
                  <a:txBody>
                    <a:bodyPr/>
                    <a:lstStyle/>
                    <a:p>
                      <a:pPr algn="l" fontAlgn="t"/>
                      <a: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Mekim Limited</a:t>
                      </a:r>
                      <a:b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美儉有限公司</a:t>
                      </a:r>
                      <a:endParaRPr lang="zh-HK" altLang="en-US" sz="13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37/2A/1983</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2694685711"/>
                  </a:ext>
                </a:extLst>
              </a:tr>
              <a:tr h="407438">
                <a:tc>
                  <a:txBody>
                    <a:bodyPr/>
                    <a:lstStyle/>
                    <a:p>
                      <a:pPr algn="l" fontAlgn="t"/>
                      <a: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Treasure Mountain Development Company Limited</a:t>
                      </a:r>
                      <a:b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煒寶發展有限公司</a:t>
                      </a:r>
                      <a:endParaRPr lang="zh-HK" altLang="en-US" sz="13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22/2A/1984</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332380404"/>
                  </a:ext>
                </a:extLst>
              </a:tr>
              <a:tr h="422988">
                <a:tc>
                  <a:txBody>
                    <a:bodyPr/>
                    <a:lstStyle/>
                    <a:p>
                      <a:pPr algn="l" fontAlgn="t"/>
                      <a: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Reckitt Benckiser Hong Kong Limited</a:t>
                      </a:r>
                      <a:br>
                        <a:rPr 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br>
                      <a:r>
                        <a:rPr lang="zh-HK" altLang="en-US" sz="1300" u="none" strike="noStrike">
                          <a:effectLst/>
                          <a:latin typeface="Times New Roman" panose="02020603050405020304" pitchFamily="18" charset="0"/>
                          <a:ea typeface="標楷體" panose="03000509000000000000" pitchFamily="65" charset="-120"/>
                          <a:cs typeface="Times New Roman" panose="02020603050405020304" pitchFamily="18" charset="0"/>
                        </a:rPr>
                        <a:t>利潔時有限公司</a:t>
                      </a:r>
                      <a:endParaRPr lang="zh-HK" altLang="en-US" sz="13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tc>
                  <a:txBody>
                    <a:bodyPr/>
                    <a:lstStyle/>
                    <a:p>
                      <a:pPr algn="ctr" fontAlgn="t"/>
                      <a:r>
                        <a:rPr lang="en-US" sz="16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71/2A/1985</a:t>
                      </a:r>
                      <a:endParaRPr 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041" marR="2041" marT="2041" marB="0">
                    <a:solidFill>
                      <a:schemeClr val="accent5">
                        <a:lumMod val="20000"/>
                        <a:lumOff val="80000"/>
                      </a:schemeClr>
                    </a:solidFill>
                  </a:tcPr>
                </a:tc>
                <a:extLst>
                  <a:ext uri="{0D108BD9-81ED-4DB2-BD59-A6C34878D82A}">
                    <a16:rowId xmlns:a16="http://schemas.microsoft.com/office/drawing/2014/main" val="2878760104"/>
                  </a:ext>
                </a:extLst>
              </a:tr>
            </a:tbl>
          </a:graphicData>
        </a:graphic>
      </p:graphicFrame>
    </p:spTree>
    <p:extLst>
      <p:ext uri="{BB962C8B-B14F-4D97-AF65-F5344CB8AC3E}">
        <p14:creationId xmlns:p14="http://schemas.microsoft.com/office/powerpoint/2010/main" val="2613757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DFBC19-A9E0-4839-874B-6CF4647965E9}"/>
              </a:ext>
            </a:extLst>
          </p:cNvPr>
          <p:cNvSpPr>
            <a:spLocks noGrp="1"/>
          </p:cNvSpPr>
          <p:nvPr>
            <p:ph type="title"/>
          </p:nvPr>
        </p:nvSpPr>
        <p:spPr/>
        <p:txBody>
          <a:bodyPr/>
          <a:lstStyle/>
          <a:p>
            <a:endParaRPr lang="zh-HK" altLang="en-US"/>
          </a:p>
        </p:txBody>
      </p:sp>
      <p:pic>
        <p:nvPicPr>
          <p:cNvPr id="5" name="內容版面配置區 4">
            <a:extLst>
              <a:ext uri="{FF2B5EF4-FFF2-40B4-BE49-F238E27FC236}">
                <a16:creationId xmlns:a16="http://schemas.microsoft.com/office/drawing/2014/main" id="{306AD340-68AB-4F97-A238-4E48C01D0C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21638" y="1390958"/>
            <a:ext cx="8863363" cy="6266004"/>
          </a:xfrm>
        </p:spPr>
      </p:pic>
      <p:sp>
        <p:nvSpPr>
          <p:cNvPr id="6" name="矩形 5">
            <a:extLst>
              <a:ext uri="{FF2B5EF4-FFF2-40B4-BE49-F238E27FC236}">
                <a16:creationId xmlns:a16="http://schemas.microsoft.com/office/drawing/2014/main" id="{6373B52A-0F7E-4899-9FB8-A2B8BA898303}"/>
              </a:ext>
            </a:extLst>
          </p:cNvPr>
          <p:cNvSpPr/>
          <p:nvPr/>
        </p:nvSpPr>
        <p:spPr>
          <a:xfrm>
            <a:off x="2828498" y="159391"/>
            <a:ext cx="4249003" cy="6801134"/>
          </a:xfrm>
          <a:prstGeom prst="rect">
            <a:avLst/>
          </a:prstGeom>
          <a:solidFill>
            <a:srgbClr val="FFFFC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1008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TV3_SPLIT" val="true"/>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5D286DC7BD544A7EE76B0339D7A82" ma:contentTypeVersion="15" ma:contentTypeDescription="Create a new document." ma:contentTypeScope="" ma:versionID="cdce3108aa98eed51f28fda0083b04da">
  <xsd:schema xmlns:xsd="http://www.w3.org/2001/XMLSchema" xmlns:xs="http://www.w3.org/2001/XMLSchema" xmlns:p="http://schemas.microsoft.com/office/2006/metadata/properties" xmlns:ns2="510f0fa4-8e4b-4088-9042-f7aa2aa77e04" xmlns:ns3="6ed86b1a-248f-45f4-ac12-1a5bef7fff6d" targetNamespace="http://schemas.microsoft.com/office/2006/metadata/properties" ma:root="true" ma:fieldsID="02669024e7aca6966a197a74ebdd96ec" ns2:_="" ns3:_="">
    <xsd:import namespace="510f0fa4-8e4b-4088-9042-f7aa2aa77e04"/>
    <xsd:import namespace="6ed86b1a-248f-45f4-ac12-1a5bef7fff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0f0fa4-8e4b-4088-9042-f7aa2aa77e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ab009a9-0553-4636-9353-3b28610f015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d86b1a-248f-45f4-ac12-1a5bef7fff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7e9e91b-7822-4920-8656-0bb4097161e3}" ma:internalName="TaxCatchAll" ma:showField="CatchAllData" ma:web="6ed86b1a-248f-45f4-ac12-1a5bef7fff6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ed86b1a-248f-45f4-ac12-1a5bef7fff6d" xsi:nil="true"/>
    <lcf76f155ced4ddcb4097134ff3c332f xmlns="510f0fa4-8e4b-4088-9042-f7aa2aa77e0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26B72C-0188-4FF1-A6EB-14511B2AC5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0f0fa4-8e4b-4088-9042-f7aa2aa77e04"/>
    <ds:schemaRef ds:uri="6ed86b1a-248f-45f4-ac12-1a5bef7fff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F84C25-A9CF-4D7D-A585-CE65C496EA52}">
  <ds:schemaRefs>
    <ds:schemaRef ds:uri="http://schemas.microsoft.com/sharepoint/v3/contenttype/forms"/>
  </ds:schemaRefs>
</ds:datastoreItem>
</file>

<file path=customXml/itemProps3.xml><?xml version="1.0" encoding="utf-8"?>
<ds:datastoreItem xmlns:ds="http://schemas.openxmlformats.org/officeDocument/2006/customXml" ds:itemID="{CDF6E755-58A0-40E5-BDA1-3B94AAD9BB39}">
  <ds:schemaRefs>
    <ds:schemaRef ds:uri="http://schemas.microsoft.com/office/2006/metadata/properties"/>
    <ds:schemaRef ds:uri="http://schemas.microsoft.com/office/infopath/2007/PartnerControls"/>
    <ds:schemaRef ds:uri="6ed86b1a-248f-45f4-ac12-1a5bef7fff6d"/>
    <ds:schemaRef ds:uri="510f0fa4-8e4b-4088-9042-f7aa2aa77e04"/>
  </ds:schemaRefs>
</ds:datastoreItem>
</file>

<file path=docProps/app.xml><?xml version="1.0" encoding="utf-8"?>
<Properties xmlns="http://schemas.openxmlformats.org/officeDocument/2006/extended-properties" xmlns:vt="http://schemas.openxmlformats.org/officeDocument/2006/docPropsVTypes">
  <Template>Office Theme</Template>
  <TotalTime>3767</TotalTime>
  <Words>2038</Words>
  <Application>Microsoft Office PowerPoint</Application>
  <PresentationFormat>A4 Paper (210x297 mm)</PresentationFormat>
  <Paragraphs>89</Paragraphs>
  <Slides>23</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4" baseType="lpstr">
      <vt:lpstr>標楷體</vt:lpstr>
      <vt:lpstr>Arial</vt:lpstr>
      <vt:lpstr>Arial Black</vt:lpstr>
      <vt:lpstr>Bell MT</vt:lpstr>
      <vt:lpstr>Calibri</vt:lpstr>
      <vt:lpstr>Calibri Light</vt:lpstr>
      <vt:lpstr>Comic Sans MS</vt:lpstr>
      <vt:lpstr>Times New Roman</vt:lpstr>
      <vt:lpstr>Wingdings</vt:lpstr>
      <vt:lpstr>Office 佈景主題</vt:lpstr>
      <vt:lpstr>Document</vt:lpstr>
      <vt:lpstr>開發抗菌素電子交易紀錄系統平台簡報會 Briefing Seminar on Development of the Computerised Transaction Record (CTR)  System for Antimicrobials </vt:lpstr>
      <vt:lpstr>WDL</vt:lpstr>
      <vt:lpstr>AP</vt:lpstr>
      <vt:lpstr>PowerPoint Presentation</vt:lpstr>
      <vt:lpstr>香港藥劑業歷史點滴</vt:lpstr>
      <vt:lpstr>CMS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簡報摘要 Briefing Contents</vt:lpstr>
      <vt:lpstr>有關抗菌素耐藥性About Antimicrobial Resistance </vt:lpstr>
      <vt:lpstr>世衞提倡採納「一體化健康」的方針 WHO advocates the adoption of a "One Health" approach</vt:lpstr>
      <vt:lpstr>抗菌素耐藥性高層督導委員會 High Level Steering Committee on Antimicrobial Resistance</vt:lpstr>
      <vt:lpstr>定為優先措施的目標 Objective with Priority Intervention</vt:lpstr>
      <vt:lpstr>持牌藥商須保存的記錄 Records be kept by Licensed Traders </vt:lpstr>
      <vt:lpstr>獲授權製造商和批發商的記錄 Record by Licensed Manufacturer &amp; Wholesaler</vt:lpstr>
      <vt:lpstr>獲授權毒藥銷售商的抗生素記錄 Antibiotics Record by Authorised Sellers of Poison</vt:lpstr>
      <vt:lpstr>獲授權毒藥銷售商的處方記錄 Prescription Record by Authorised Sellers of Poison</vt:lpstr>
      <vt:lpstr>開發抗菌素電子交易紀錄系統平台 Development of Computerised Transaction Record (CTR)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John MT LAU</dc:creator>
  <cp:lastModifiedBy>Joanne NK. Wong</cp:lastModifiedBy>
  <cp:revision>111</cp:revision>
  <cp:lastPrinted>2024-10-21T06:04:33Z</cp:lastPrinted>
  <dcterms:created xsi:type="dcterms:W3CDTF">2024-09-20T09:25:31Z</dcterms:created>
  <dcterms:modified xsi:type="dcterms:W3CDTF">2024-10-31T03:28:56Z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0x0101006B45D286DC7BD544A7EE76B0339D7A82</vt:lpwstr>
  </property>
</Properties>
</file>